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s/slide76.xml" ContentType="application/vnd.openxmlformats-officedocument.presentationml.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slides/slide72.xml" ContentType="application/vnd.openxmlformats-officedocument.presentationml.slide+xml"/>
  <Override PartName="/ppt/slides/slide8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slides/slide7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s/slide79.xml" ContentType="application/vnd.openxmlformats-officedocument.presentationml.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slides/slide7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s/slide75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slides/slide7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Override PartName="/ppt/slides/slide80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ppt/slides/slide78.xml" ContentType="application/vnd.openxmlformats-officedocument.presentationml.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s/slide74.xml" ContentType="application/vnd.openxmlformats-officedocument.presentationml.slide+xml"/>
  <Override PartName="/ppt/slideLayouts/slideLayout4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3"/>
  </p:notesMasterIdLst>
  <p:sldIdLst>
    <p:sldId id="362" r:id="rId2"/>
    <p:sldId id="257" r:id="rId3"/>
    <p:sldId id="258" r:id="rId4"/>
    <p:sldId id="259" r:id="rId5"/>
    <p:sldId id="260" r:id="rId6"/>
    <p:sldId id="261" r:id="rId7"/>
    <p:sldId id="262" r:id="rId8"/>
    <p:sldId id="265" r:id="rId9"/>
    <p:sldId id="266" r:id="rId10"/>
    <p:sldId id="268" r:id="rId11"/>
    <p:sldId id="269" r:id="rId12"/>
    <p:sldId id="270" r:id="rId13"/>
    <p:sldId id="271" r:id="rId14"/>
    <p:sldId id="273" r:id="rId15"/>
    <p:sldId id="274" r:id="rId16"/>
    <p:sldId id="275" r:id="rId17"/>
    <p:sldId id="276" r:id="rId18"/>
    <p:sldId id="277" r:id="rId19"/>
    <p:sldId id="279" r:id="rId20"/>
    <p:sldId id="280" r:id="rId21"/>
    <p:sldId id="281" r:id="rId22"/>
    <p:sldId id="282" r:id="rId23"/>
    <p:sldId id="283" r:id="rId24"/>
    <p:sldId id="285" r:id="rId25"/>
    <p:sldId id="286" r:id="rId26"/>
    <p:sldId id="287" r:id="rId27"/>
    <p:sldId id="288" r:id="rId28"/>
    <p:sldId id="289" r:id="rId29"/>
    <p:sldId id="290" r:id="rId30"/>
    <p:sldId id="291" r:id="rId31"/>
    <p:sldId id="294" r:id="rId32"/>
    <p:sldId id="295" r:id="rId33"/>
    <p:sldId id="296" r:id="rId34"/>
    <p:sldId id="298" r:id="rId35"/>
    <p:sldId id="299" r:id="rId36"/>
    <p:sldId id="300" r:id="rId37"/>
    <p:sldId id="301" r:id="rId38"/>
    <p:sldId id="303" r:id="rId39"/>
    <p:sldId id="304" r:id="rId40"/>
    <p:sldId id="305" r:id="rId41"/>
    <p:sldId id="306" r:id="rId42"/>
    <p:sldId id="307" r:id="rId43"/>
    <p:sldId id="308" r:id="rId44"/>
    <p:sldId id="309" r:id="rId45"/>
    <p:sldId id="310" r:id="rId46"/>
    <p:sldId id="311" r:id="rId47"/>
    <p:sldId id="312" r:id="rId48"/>
    <p:sldId id="313" r:id="rId49"/>
    <p:sldId id="314" r:id="rId50"/>
    <p:sldId id="315" r:id="rId51"/>
    <p:sldId id="316" r:id="rId52"/>
    <p:sldId id="317" r:id="rId53"/>
    <p:sldId id="318" r:id="rId54"/>
    <p:sldId id="359" r:id="rId55"/>
    <p:sldId id="319" r:id="rId56"/>
    <p:sldId id="320" r:id="rId57"/>
    <p:sldId id="322" r:id="rId58"/>
    <p:sldId id="323" r:id="rId59"/>
    <p:sldId id="324" r:id="rId60"/>
    <p:sldId id="325" r:id="rId61"/>
    <p:sldId id="326" r:id="rId62"/>
    <p:sldId id="327" r:id="rId63"/>
    <p:sldId id="328" r:id="rId64"/>
    <p:sldId id="329" r:id="rId65"/>
    <p:sldId id="330" r:id="rId66"/>
    <p:sldId id="331" r:id="rId67"/>
    <p:sldId id="332" r:id="rId68"/>
    <p:sldId id="333" r:id="rId69"/>
    <p:sldId id="334" r:id="rId70"/>
    <p:sldId id="336" r:id="rId71"/>
    <p:sldId id="337" r:id="rId72"/>
    <p:sldId id="338" r:id="rId73"/>
    <p:sldId id="339" r:id="rId74"/>
    <p:sldId id="340" r:id="rId75"/>
    <p:sldId id="341" r:id="rId76"/>
    <p:sldId id="360" r:id="rId77"/>
    <p:sldId id="342" r:id="rId78"/>
    <p:sldId id="343" r:id="rId79"/>
    <p:sldId id="344" r:id="rId80"/>
    <p:sldId id="345" r:id="rId81"/>
    <p:sldId id="361" r:id="rId8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583" autoAdjust="0"/>
    <p:restoredTop sz="99816" autoAdjust="0"/>
  </p:normalViewPr>
  <p:slideViewPr>
    <p:cSldViewPr>
      <p:cViewPr varScale="1">
        <p:scale>
          <a:sx n="73" d="100"/>
          <a:sy n="73" d="100"/>
        </p:scale>
        <p:origin x="-129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1832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slide" Target="slides/slide75.xml"/><Relationship Id="rId84" Type="http://schemas.openxmlformats.org/officeDocument/2006/relationships/presProps" Target="presProps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tableStyles" Target="tableStyle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viewProps" Target="view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024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1024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024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4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024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6B014186-D1DE-4035-8151-4CA71C6951D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sr-Latn-C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A649FB-9532-4A1B-B6B0-290E818119E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1AA9AB4-4E75-41FE-B7EE-3F818610982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A7D091-880E-4559-9E0A-7DA2A87E409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617F07-7FC0-48AF-85D9-09C060634D8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A95786-A8F1-4962-A310-B5F5D5FCC83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D59EEF-780A-49D4-9F1A-412A7A63950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3218FD-FE1E-4246-9F7E-A7DB198E301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5B685D-9BF6-4170-80C1-FF8F17067E2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450C94-E410-4C34-BF05-E599014F464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FAE273-DFC3-41D6-A766-5FFFF6E98EF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r-Latn-C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43FF5F-B4DE-4391-BA80-072EB9653B5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32D830D-3B11-4AEA-96D7-04FC7D47DC6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sr-Latn-C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s-Cyrl-BA" dirty="0" smtClean="0"/>
              <a:t>Народно здравље</a:t>
            </a:r>
            <a:br>
              <a:rPr lang="bs-Cyrl-BA" dirty="0" smtClean="0"/>
            </a:br>
            <a:r>
              <a:rPr lang="bs-Cyrl-BA" dirty="0" smtClean="0"/>
              <a:t>12. недеља</a:t>
            </a:r>
            <a:endParaRPr lang="sr-Latn-C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r-Latn-C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0" y="1063625"/>
            <a:ext cx="8964613" cy="4721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</a:t>
            </a:r>
            <a:r>
              <a:rPr lang="fr-FR" sz="3200" b="1">
                <a:latin typeface="Times New Roman" pitchFamily="18" charset="0"/>
              </a:rPr>
              <a:t>А</a:t>
            </a:r>
            <a:r>
              <a:rPr lang="fr-FR" sz="2800" b="1">
                <a:latin typeface="Times New Roman" pitchFamily="18" charset="0"/>
              </a:rPr>
              <a:t> </a:t>
            </a:r>
            <a:endParaRPr lang="sr-Latn-CS" sz="2800" b="1">
              <a:latin typeface="Times New Roman" pitchFamily="18" charset="0"/>
            </a:endParaRPr>
          </a:p>
          <a:p>
            <a:pPr eaLnBrk="0" hangingPunct="0"/>
            <a:endParaRPr lang="sr-Latn-CS" sz="2800" b="1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Препоручен дневни унос</a:t>
            </a:r>
            <a:r>
              <a:rPr lang="fr-FR" sz="2800" b="1">
                <a:latin typeface="Times New Roman" pitchFamily="18" charset="0"/>
              </a:rPr>
              <a:t> </a:t>
            </a:r>
            <a:endParaRPr lang="en-US" sz="2800" b="1">
              <a:latin typeface="Times New Roman" pitchFamily="18" charset="0"/>
            </a:endParaRPr>
          </a:p>
          <a:p>
            <a:pPr eaLnBrk="0" hangingPunct="0"/>
            <a:endParaRPr lang="fr-FR" sz="1600" b="1">
              <a:latin typeface="Times New Roman" pitchFamily="18" charset="0"/>
            </a:endParaRPr>
          </a:p>
          <a:p>
            <a:pPr algn="just" eaLnBrk="0" hangingPunct="0"/>
            <a:endParaRPr lang="fr-FR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700 μ</a:t>
            </a:r>
            <a:r>
              <a:rPr lang="en-US" sz="2400" b="1">
                <a:latin typeface="Times New Roman" pitchFamily="18" charset="0"/>
              </a:rPr>
              <a:t>g RAE  </a:t>
            </a:r>
            <a:r>
              <a:rPr lang="fr-FR" sz="2400" b="1">
                <a:latin typeface="Times New Roman" pitchFamily="18" charset="0"/>
              </a:rPr>
              <a:t>(</a:t>
            </a:r>
            <a:r>
              <a:rPr lang="en-US" sz="2400" b="1"/>
              <a:t>Retinol Activity Equivalents</a:t>
            </a:r>
            <a:r>
              <a:rPr lang="sr-Latn-CS" sz="2400" b="1"/>
              <a:t>*</a:t>
            </a:r>
            <a:r>
              <a:rPr lang="fr-FR" sz="2400" b="1">
                <a:latin typeface="Times New Roman" pitchFamily="18" charset="0"/>
              </a:rPr>
              <a:t>) жене</a:t>
            </a:r>
          </a:p>
          <a:p>
            <a:pPr lvl="2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900</a:t>
            </a:r>
            <a:r>
              <a:rPr lang="fr-FR" sz="2400" b="1">
                <a:latin typeface="Times New Roman" pitchFamily="18" charset="0"/>
              </a:rPr>
              <a:t> μ</a:t>
            </a:r>
            <a:r>
              <a:rPr lang="en-US" sz="2400" b="1">
                <a:latin typeface="Times New Roman" pitchFamily="18" charset="0"/>
              </a:rPr>
              <a:t>g RAE </a:t>
            </a:r>
            <a:r>
              <a:rPr lang="fr-FR" sz="2400" b="1">
                <a:latin typeface="Times New Roman" pitchFamily="18" charset="0"/>
              </a:rPr>
              <a:t>мушкарци</a:t>
            </a:r>
            <a:endParaRPr lang="sr-Latn-CS" sz="2400" b="1">
              <a:latin typeface="Times New Roman" pitchFamily="18" charset="0"/>
            </a:endParaRPr>
          </a:p>
          <a:p>
            <a:pPr lvl="2" eaLnBrk="0" hangingPunct="0"/>
            <a:endParaRPr lang="fr-FR" sz="2400" b="1">
              <a:latin typeface="Times New Roman" pitchFamily="18" charset="0"/>
            </a:endParaRPr>
          </a:p>
          <a:p>
            <a:pPr lvl="2" eaLnBrk="0" hangingPunct="0"/>
            <a:r>
              <a:rPr lang="sr-Latn-CS" sz="2400" b="1"/>
              <a:t>*</a:t>
            </a:r>
            <a:r>
              <a:rPr lang="en-US" sz="2400" b="1"/>
              <a:t>1 </a:t>
            </a:r>
            <a:r>
              <a:rPr lang="fr-FR" sz="2400" b="1">
                <a:latin typeface="Times New Roman" pitchFamily="18" charset="0"/>
              </a:rPr>
              <a:t>μ</a:t>
            </a:r>
            <a:r>
              <a:rPr lang="en-US" sz="2400" b="1">
                <a:latin typeface="Times New Roman" pitchFamily="18" charset="0"/>
              </a:rPr>
              <a:t>g </a:t>
            </a:r>
            <a:r>
              <a:rPr lang="en-US" sz="2400" b="1"/>
              <a:t>RAE=1 </a:t>
            </a:r>
            <a:r>
              <a:rPr lang="fr-FR" sz="2400" b="1">
                <a:latin typeface="Times New Roman" pitchFamily="18" charset="0"/>
              </a:rPr>
              <a:t>μ</a:t>
            </a:r>
            <a:r>
              <a:rPr lang="en-US" sz="2400" b="1">
                <a:latin typeface="Times New Roman" pitchFamily="18" charset="0"/>
              </a:rPr>
              <a:t>g</a:t>
            </a:r>
            <a:r>
              <a:rPr lang="en-US" sz="2400" b="1"/>
              <a:t> </a:t>
            </a:r>
            <a:r>
              <a:rPr lang="sr-Latn-CS" sz="2400" b="1"/>
              <a:t>ретинола</a:t>
            </a:r>
            <a:r>
              <a:rPr lang="en-US" sz="2400" b="1"/>
              <a:t>, 2 </a:t>
            </a:r>
            <a:r>
              <a:rPr lang="fr-FR" sz="2400" b="1">
                <a:latin typeface="Times New Roman" pitchFamily="18" charset="0"/>
              </a:rPr>
              <a:t>μ</a:t>
            </a:r>
            <a:r>
              <a:rPr lang="en-US" sz="2400" b="1">
                <a:latin typeface="Times New Roman" pitchFamily="18" charset="0"/>
              </a:rPr>
              <a:t>g</a:t>
            </a:r>
            <a:r>
              <a:rPr lang="en-US" sz="2400" b="1"/>
              <a:t> β-</a:t>
            </a:r>
            <a:r>
              <a:rPr lang="sr-Latn-CS" sz="2400" b="1"/>
              <a:t>каротена у суплементима</a:t>
            </a:r>
            <a:r>
              <a:rPr lang="en-US" sz="2400" b="1"/>
              <a:t>, 12 micrograms β-</a:t>
            </a:r>
            <a:r>
              <a:rPr lang="sr-Latn-CS" sz="2400" b="1"/>
              <a:t>каротена</a:t>
            </a:r>
            <a:r>
              <a:rPr lang="en-US" sz="3200"/>
              <a:t> </a:t>
            </a:r>
            <a:endParaRPr lang="fr-FR" sz="2400" b="1">
              <a:latin typeface="Times New Roman" pitchFamily="18" charset="0"/>
            </a:endParaRPr>
          </a:p>
          <a:p>
            <a:pPr algn="just" eaLnBrk="0" hangingPunct="0"/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7629"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304800" y="228600"/>
            <a:ext cx="8153400" cy="6303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</a:t>
            </a:r>
            <a:r>
              <a:rPr lang="fr-FR" sz="3200" b="1">
                <a:latin typeface="Times New Roman" pitchFamily="18" charset="0"/>
              </a:rPr>
              <a:t>А</a:t>
            </a:r>
            <a:r>
              <a:rPr lang="fr-FR" sz="2800" b="1">
                <a:latin typeface="Times New Roman" pitchFamily="18" charset="0"/>
              </a:rPr>
              <a:t> И ЗДРАВЉЕ</a:t>
            </a:r>
            <a:endParaRPr lang="fr-FR" sz="2800" b="1" i="1">
              <a:latin typeface="Times New Roman" pitchFamily="18" charset="0"/>
            </a:endParaRPr>
          </a:p>
          <a:p>
            <a:pPr algn="just" eaLnBrk="0" hangingPunct="0"/>
            <a:endParaRPr lang="fr-FR" sz="2400" b="1" i="1">
              <a:latin typeface="Times New Roman" pitchFamily="18" charset="0"/>
            </a:endParaRPr>
          </a:p>
          <a:p>
            <a:pPr algn="just" eaLnBrk="0" hangingPunct="0"/>
            <a:endParaRPr lang="fr-FR" sz="2400" b="1" i="1">
              <a:latin typeface="Times New Roman" pitchFamily="18" charset="0"/>
            </a:endParaRPr>
          </a:p>
          <a:p>
            <a:pPr algn="just" eaLnBrk="0" hangingPunct="0"/>
            <a:r>
              <a:rPr lang="fr-FR" sz="2800" b="1" i="1">
                <a:latin typeface="Times New Roman" pitchFamily="18" charset="0"/>
              </a:rPr>
              <a:t>Дефицит</a:t>
            </a:r>
          </a:p>
          <a:p>
            <a:pPr algn="just" eaLnBrk="0" hangingPunct="0"/>
            <a:endParaRPr lang="fr-FR" sz="2800" b="1">
              <a:latin typeface="Times New Roman" pitchFamily="18" charset="0"/>
            </a:endParaRPr>
          </a:p>
          <a:p>
            <a:pPr algn="just" eaLnBrk="0" hangingPunct="0"/>
            <a:r>
              <a:rPr lang="fr-FR" sz="2800" b="1">
                <a:latin typeface="Times New Roman" pitchFamily="18" charset="0"/>
              </a:rPr>
              <a:t>Недостатак витамина А:</a:t>
            </a:r>
          </a:p>
          <a:p>
            <a:pPr algn="just" eaLnBrk="0" hangingPunct="0"/>
            <a:endParaRPr lang="fr-FR" sz="28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поремећај</a:t>
            </a:r>
            <a:r>
              <a:rPr lang="fr-FR" sz="2400" b="1">
                <a:latin typeface="Times New Roman" pitchFamily="18" charset="0"/>
              </a:rPr>
              <a:t> вид</a:t>
            </a:r>
            <a:r>
              <a:rPr lang="sr-Latn-CS" sz="2400" b="1">
                <a:latin typeface="Times New Roman" pitchFamily="18" charset="0"/>
              </a:rPr>
              <a:t>а (хемералопија, кокошије слепило)</a:t>
            </a:r>
            <a:r>
              <a:rPr lang="fr-FR" sz="2400" b="1">
                <a:latin typeface="Times New Roman" pitchFamily="18" charset="0"/>
              </a:rPr>
              <a:t>, </a:t>
            </a:r>
            <a:endParaRPr lang="sr-Latn-CS" sz="24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поремећај </a:t>
            </a:r>
            <a:r>
              <a:rPr lang="fr-FR" sz="2400" b="1">
                <a:latin typeface="Times New Roman" pitchFamily="18" charset="0"/>
              </a:rPr>
              <a:t>раст</a:t>
            </a:r>
            <a:r>
              <a:rPr lang="sr-Latn-CS" sz="2400" b="1">
                <a:latin typeface="Times New Roman" pitchFamily="18" charset="0"/>
              </a:rPr>
              <a:t>а</a:t>
            </a:r>
            <a:r>
              <a:rPr lang="fr-FR" sz="2400" b="1">
                <a:latin typeface="Times New Roman" pitchFamily="18" charset="0"/>
              </a:rPr>
              <a:t> и развој</a:t>
            </a:r>
            <a:r>
              <a:rPr lang="sr-Latn-CS" sz="2400" b="1">
                <a:latin typeface="Times New Roman" pitchFamily="18" charset="0"/>
              </a:rPr>
              <a:t>а</a:t>
            </a: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хиперкератоза, ксерофталмија</a:t>
            </a:r>
            <a:endParaRPr lang="fr-FR" sz="24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губитак апетита</a:t>
            </a:r>
          </a:p>
          <a:p>
            <a:pPr lvl="1"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доводи до склоности ка инфекцијама, анемији </a:t>
            </a:r>
            <a:endParaRPr lang="sr-Latn-CS" sz="2400" b="1">
              <a:latin typeface="Times New Roman" pitchFamily="18" charset="0"/>
            </a:endParaRPr>
          </a:p>
          <a:p>
            <a:pPr lvl="1" algn="just" eaLnBrk="0" hangingPunct="0"/>
            <a:endParaRPr lang="sr-Latn-CS" sz="2400" b="1">
              <a:latin typeface="Times New Roman" pitchFamily="18" charset="0"/>
            </a:endParaRPr>
          </a:p>
          <a:p>
            <a:pPr lvl="1" algn="just" eaLnBrk="0" hangingPunct="0"/>
            <a:r>
              <a:rPr lang="sr-Latn-CS" sz="2400" b="1">
                <a:latin typeface="Times New Roman" pitchFamily="18" charset="0"/>
              </a:rPr>
              <a:t>Унос превеликих доза ретинола опасан у трудноћи!</a:t>
            </a:r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38543"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762000" y="838200"/>
            <a:ext cx="7696200" cy="4017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400" b="1">
                <a:latin typeface="Times New Roman" pitchFamily="18" charset="0"/>
              </a:rPr>
              <a:t>ВИТАМИН D (</a:t>
            </a:r>
            <a:r>
              <a:rPr lang="sr-Latn-CS" sz="2400" b="1" i="1">
                <a:latin typeface="Times New Roman" pitchFamily="18" charset="0"/>
              </a:rPr>
              <a:t>калциферол</a:t>
            </a:r>
            <a:r>
              <a:rPr lang="fr-FR" sz="2400" b="1">
                <a:latin typeface="Times New Roman" pitchFamily="18" charset="0"/>
              </a:rPr>
              <a:t>) - </a:t>
            </a:r>
            <a:r>
              <a:rPr lang="fr-FR" sz="2400" b="1" i="1">
                <a:latin typeface="Times New Roman" pitchFamily="18" charset="0"/>
              </a:rPr>
              <a:t>значај</a:t>
            </a:r>
          </a:p>
          <a:p>
            <a:pPr algn="just" eaLnBrk="0" hangingPunct="0"/>
            <a:endParaRPr lang="fr-FR" sz="2400" b="1">
              <a:latin typeface="Times New Roman" pitchFamily="18" charset="0"/>
            </a:endParaRPr>
          </a:p>
          <a:p>
            <a:pPr algn="just" eaLnBrk="0" hangingPunct="0"/>
            <a:r>
              <a:rPr lang="fr-FR" sz="2400" b="1">
                <a:latin typeface="Times New Roman" pitchFamily="18" charset="0"/>
              </a:rPr>
              <a:t>Витамин D је генеричко име за 2 молекула</a:t>
            </a:r>
          </a:p>
          <a:p>
            <a:pPr algn="just" eaLnBrk="0" hangingPunct="0"/>
            <a:endParaRPr lang="fr-FR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ергокалциферол (</a:t>
            </a:r>
            <a:r>
              <a:rPr lang="fr-FR" sz="2400" b="1" i="1">
                <a:latin typeface="Times New Roman" pitchFamily="18" charset="0"/>
              </a:rPr>
              <a:t>D</a:t>
            </a:r>
            <a:r>
              <a:rPr lang="fr-FR" sz="2400" b="1" i="1" baseline="-25000">
                <a:latin typeface="Times New Roman" pitchFamily="18" charset="0"/>
              </a:rPr>
              <a:t>2</a:t>
            </a:r>
            <a:r>
              <a:rPr lang="fr-FR" sz="2400" b="1">
                <a:latin typeface="Times New Roman" pitchFamily="18" charset="0"/>
              </a:rPr>
              <a:t>)  </a:t>
            </a:r>
          </a:p>
          <a:p>
            <a:pPr lvl="2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холекалциферол (</a:t>
            </a:r>
            <a:r>
              <a:rPr lang="fr-FR" sz="2400" b="1" i="1">
                <a:latin typeface="Times New Roman" pitchFamily="18" charset="0"/>
              </a:rPr>
              <a:t>D</a:t>
            </a:r>
            <a:r>
              <a:rPr lang="fr-FR" sz="2400" b="1" i="1" baseline="-25000">
                <a:latin typeface="Times New Roman" pitchFamily="18" charset="0"/>
              </a:rPr>
              <a:t>3</a:t>
            </a:r>
            <a:r>
              <a:rPr lang="fr-FR" sz="2400" b="1">
                <a:latin typeface="Times New Roman" pitchFamily="18" charset="0"/>
              </a:rPr>
              <a:t>) </a:t>
            </a:r>
            <a:endParaRPr lang="sr-Latn-CS" sz="2400" b="1">
              <a:latin typeface="Times New Roman" pitchFamily="18" charset="0"/>
            </a:endParaRPr>
          </a:p>
          <a:p>
            <a:pPr lvl="2" eaLnBrk="0" hangingPunct="0"/>
            <a:endParaRPr lang="fr-FR" b="1">
              <a:latin typeface="Times New Roman" pitchFamily="18" charset="0"/>
            </a:endParaRPr>
          </a:p>
          <a:p>
            <a:pPr algn="just" eaLnBrk="0" hangingPunct="0"/>
            <a:r>
              <a:rPr lang="sr-Latn-CS" sz="2400" b="1">
                <a:latin typeface="Times New Roman" pitchFamily="18" charset="0"/>
              </a:rPr>
              <a:t>-Н</a:t>
            </a:r>
            <a:r>
              <a:rPr lang="fr-FR" sz="2400" b="1">
                <a:latin typeface="Times New Roman" pitchFamily="18" charset="0"/>
              </a:rPr>
              <a:t>ајзначајнији је у метаболизму калцијума (</a:t>
            </a:r>
            <a:r>
              <a:rPr lang="fr-FR" sz="2400" b="1" i="1">
                <a:latin typeface="Times New Roman" pitchFamily="18" charset="0"/>
              </a:rPr>
              <a:t>повећава апсорпцију калцијума у танком цреву и ресорпцију у костима, одржава ниво калцијума у плазми</a:t>
            </a:r>
            <a:r>
              <a:rPr lang="fr-FR" sz="2400" b="1">
                <a:latin typeface="Times New Roman" pitchFamily="18" charset="0"/>
              </a:rPr>
              <a:t>).</a:t>
            </a:r>
          </a:p>
        </p:txBody>
      </p:sp>
    </p:spTree>
  </p:cSld>
  <p:clrMapOvr>
    <a:masterClrMapping/>
  </p:clrMapOvr>
  <p:transition advTm="24249"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228600" y="304800"/>
            <a:ext cx="8367713" cy="6057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D има значајну улогу у: </a:t>
            </a:r>
            <a:endParaRPr lang="sr-Latn-CS" sz="2800" b="1">
              <a:latin typeface="Times New Roman" pitchFamily="18" charset="0"/>
            </a:endParaRPr>
          </a:p>
          <a:p>
            <a:pPr eaLnBrk="0" hangingPunct="0"/>
            <a:endParaRPr lang="fr-FR" sz="28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регулацији ћелијског циклуса</a:t>
            </a: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хомеостази калцијума-интестинална апсорпција калцијума и ремоделовање костију</a:t>
            </a:r>
            <a:endParaRPr lang="fr-FR" sz="24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имунском систему-стимулација активности макрофага и Т лимфоцита, синтеза антимикробних пептида</a:t>
            </a: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олакшавању секреције инсулина</a:t>
            </a: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КВС-регулацији ренин ангиотензин система, учествује у процесу коагулације и фибринолизе, функционисање срчаног мишића</a:t>
            </a: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мишићном систему-физиолошки развој мишића и побољшање снаге</a:t>
            </a:r>
            <a:endParaRPr lang="fr-FR" sz="24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з</a:t>
            </a:r>
            <a:r>
              <a:rPr lang="fr-FR" sz="2400" b="1">
                <a:latin typeface="Times New Roman" pitchFamily="18" charset="0"/>
              </a:rPr>
              <a:t>аштити од неких форми канцера.</a:t>
            </a:r>
          </a:p>
          <a:p>
            <a:pPr eaLnBrk="0" hangingPunct="0"/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35322"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ext Box 2"/>
          <p:cNvSpPr txBox="1">
            <a:spLocks noChangeArrowheads="1"/>
          </p:cNvSpPr>
          <p:nvPr/>
        </p:nvSpPr>
        <p:spPr bwMode="auto">
          <a:xfrm>
            <a:off x="900113" y="1196975"/>
            <a:ext cx="7696200" cy="4422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</a:t>
            </a:r>
            <a:r>
              <a:rPr lang="fr-FR" sz="3200" b="1">
                <a:latin typeface="Times New Roman" pitchFamily="18" charset="0"/>
              </a:rPr>
              <a:t>D</a:t>
            </a:r>
            <a:r>
              <a:rPr lang="fr-FR" sz="2800" b="1">
                <a:latin typeface="Times New Roman" pitchFamily="18" charset="0"/>
              </a:rPr>
              <a:t> - </a:t>
            </a:r>
            <a:r>
              <a:rPr lang="fr-FR" sz="2800" b="1" i="1">
                <a:latin typeface="Times New Roman" pitchFamily="18" charset="0"/>
              </a:rPr>
              <a:t>Садржај у храни и препоручени унос</a:t>
            </a:r>
          </a:p>
          <a:p>
            <a:pPr algn="just" eaLnBrk="0" hangingPunct="0"/>
            <a:endParaRPr lang="fr-FR" sz="2800" b="1">
              <a:latin typeface="Times New Roman" pitchFamily="18" charset="0"/>
            </a:endParaRPr>
          </a:p>
          <a:p>
            <a:pPr algn="just" eaLnBrk="0" hangingPunct="0"/>
            <a:r>
              <a:rPr lang="fr-FR" sz="2800" b="1">
                <a:latin typeface="Times New Roman" pitchFamily="18" charset="0"/>
              </a:rPr>
              <a:t>ГЛАВНИ ИЗВОРИ </a:t>
            </a:r>
          </a:p>
          <a:p>
            <a:pPr algn="just" eaLnBrk="0" hangingPunct="0"/>
            <a:endParaRPr lang="fr-FR" sz="28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en-US" sz="2800" b="1" i="1">
                <a:latin typeface="Times New Roman" pitchFamily="18" charset="0"/>
              </a:rPr>
              <a:t>намирнице животињског порекла</a:t>
            </a:r>
          </a:p>
          <a:p>
            <a:pPr lvl="1" algn="just" eaLnBrk="0" hangingPunct="0"/>
            <a:endParaRPr lang="en-US" sz="2800" b="1" i="1">
              <a:latin typeface="Times New Roman" pitchFamily="18" charset="0"/>
            </a:endParaRP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месо, риба</a:t>
            </a:r>
            <a:r>
              <a:rPr lang="sr-Latn-CS" sz="2800" b="1">
                <a:latin typeface="Times New Roman" pitchFamily="18" charset="0"/>
              </a:rPr>
              <a:t>, рибље уље</a:t>
            </a:r>
            <a:r>
              <a:rPr lang="en-US" sz="2800" b="1">
                <a:latin typeface="Times New Roman" pitchFamily="18" charset="0"/>
              </a:rPr>
              <a:t> и јаја</a:t>
            </a:r>
          </a:p>
          <a:p>
            <a:pPr lvl="2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млеко и млечни производи (</a:t>
            </a:r>
            <a:r>
              <a:rPr lang="en-US" sz="2800" b="1" i="1">
                <a:latin typeface="Times New Roman" pitchFamily="18" charset="0"/>
              </a:rPr>
              <a:t>бутер, сир</a:t>
            </a:r>
            <a:r>
              <a:rPr lang="en-US" sz="2800" b="1">
                <a:latin typeface="Times New Roman" pitchFamily="18" charset="0"/>
              </a:rPr>
              <a:t>)</a:t>
            </a:r>
          </a:p>
        </p:txBody>
      </p:sp>
    </p:spTree>
  </p:cSld>
  <p:clrMapOvr>
    <a:masterClrMapping/>
  </p:clrMapOvr>
  <p:transition advTm="18307"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ext Box 2"/>
          <p:cNvSpPr txBox="1">
            <a:spLocks noChangeArrowheads="1"/>
          </p:cNvSpPr>
          <p:nvPr/>
        </p:nvSpPr>
        <p:spPr bwMode="auto">
          <a:xfrm>
            <a:off x="762000" y="990600"/>
            <a:ext cx="7696200" cy="4422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</a:t>
            </a:r>
            <a:r>
              <a:rPr lang="fr-FR" sz="3200" b="1">
                <a:latin typeface="Times New Roman" pitchFamily="18" charset="0"/>
              </a:rPr>
              <a:t>D </a:t>
            </a:r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Значајан извор витамина D код одраслих је излагање сунчевом зрачењу и његово стварање у кожи (</a:t>
            </a:r>
            <a:r>
              <a:rPr lang="en-US" sz="2800" b="1" i="1">
                <a:latin typeface="Times New Roman" pitchFamily="18" charset="0"/>
              </a:rPr>
              <a:t>фотоконверзија-неопходни су УВ зраци кратких таласних дужина</a:t>
            </a:r>
            <a:r>
              <a:rPr lang="en-US" sz="2800" b="1">
                <a:latin typeface="Times New Roman" pitchFamily="18" charset="0"/>
              </a:rPr>
              <a:t>)!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fr-FR" sz="2800" b="1">
                <a:latin typeface="Times New Roman" pitchFamily="18" charset="0"/>
              </a:rPr>
              <a:t>Витамин D је термостабилан и отпор</a:t>
            </a:r>
            <a:r>
              <a:rPr lang="sr-Latn-CS" sz="2800" b="1">
                <a:latin typeface="Times New Roman" pitchFamily="18" charset="0"/>
              </a:rPr>
              <a:t>ан</a:t>
            </a:r>
            <a:r>
              <a:rPr lang="fr-FR" sz="2800" b="1">
                <a:latin typeface="Times New Roman" pitchFamily="18" charset="0"/>
              </a:rPr>
              <a:t> при уобичајеној обради. </a:t>
            </a:r>
            <a:endParaRPr lang="fr-FR" sz="32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39223"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ext Box 2"/>
          <p:cNvSpPr txBox="1">
            <a:spLocks noChangeArrowheads="1"/>
          </p:cNvSpPr>
          <p:nvPr/>
        </p:nvSpPr>
        <p:spPr bwMode="auto">
          <a:xfrm>
            <a:off x="250825" y="981075"/>
            <a:ext cx="8893175" cy="3995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</a:t>
            </a:r>
            <a:r>
              <a:rPr lang="fr-FR" sz="3200" b="1">
                <a:latin typeface="Times New Roman" pitchFamily="18" charset="0"/>
              </a:rPr>
              <a:t>D </a:t>
            </a:r>
            <a:endParaRPr lang="sr-Latn-CS" sz="2800" b="1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Препоручен дневни унос</a:t>
            </a:r>
            <a:r>
              <a:rPr lang="fr-FR" sz="2800" b="1">
                <a:latin typeface="Times New Roman" pitchFamily="18" charset="0"/>
              </a:rPr>
              <a:t> </a:t>
            </a:r>
            <a:endParaRPr lang="en-US" sz="2800" b="1">
              <a:latin typeface="Times New Roman" pitchFamily="18" charset="0"/>
            </a:endParaRPr>
          </a:p>
          <a:p>
            <a:pPr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lvl="2" eaLnBrk="0" hangingPunct="0"/>
            <a:r>
              <a:rPr lang="fr-FR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10 </a:t>
            </a:r>
            <a:r>
              <a:rPr lang="fr-FR" sz="2800" b="1">
                <a:latin typeface="Times New Roman" pitchFamily="18" charset="0"/>
              </a:rPr>
              <a:t>μ</a:t>
            </a:r>
            <a:r>
              <a:rPr lang="en-US" sz="2800" b="1">
                <a:latin typeface="Times New Roman" pitchFamily="18" charset="0"/>
              </a:rPr>
              <a:t>g за децу </a:t>
            </a:r>
            <a:r>
              <a:rPr lang="sr-Latn-CS" sz="2800" b="1">
                <a:latin typeface="Times New Roman" pitchFamily="18" charset="0"/>
              </a:rPr>
              <a:t>у првој години,</a:t>
            </a:r>
          </a:p>
          <a:p>
            <a:pPr lvl="2" eaLnBrk="0" hangingPunct="0">
              <a:buFontTx/>
              <a:buChar char="•"/>
            </a:pPr>
            <a:r>
              <a:rPr lang="sr-Latn-CS" sz="2800" b="1">
                <a:latin typeface="Times New Roman" pitchFamily="18" charset="0"/>
              </a:rPr>
              <a:t>         15 </a:t>
            </a:r>
            <a:r>
              <a:rPr lang="fr-FR" sz="2800" b="1">
                <a:latin typeface="Times New Roman" pitchFamily="18" charset="0"/>
              </a:rPr>
              <a:t>μg </a:t>
            </a:r>
            <a:r>
              <a:rPr lang="sr-Latn-CS" sz="2800" b="1">
                <a:latin typeface="Times New Roman" pitchFamily="18" charset="0"/>
              </a:rPr>
              <a:t> за децу 1-3 године</a:t>
            </a:r>
            <a:r>
              <a:rPr lang="en-US" sz="2800" b="1">
                <a:latin typeface="Times New Roman" pitchFamily="18" charset="0"/>
              </a:rPr>
              <a:t>, труднице и дојиље</a:t>
            </a: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800" b="1">
                <a:latin typeface="Times New Roman" pitchFamily="18" charset="0"/>
              </a:rPr>
              <a:t>20</a:t>
            </a:r>
            <a:r>
              <a:rPr lang="fr-FR" sz="2800" b="1">
                <a:latin typeface="Times New Roman" pitchFamily="18" charset="0"/>
              </a:rPr>
              <a:t>μg одрасли</a:t>
            </a:r>
          </a:p>
          <a:p>
            <a:pPr lvl="2" eaLnBrk="0" hangingPunct="0"/>
            <a:endParaRPr lang="en-US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808"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2"/>
          <p:cNvSpPr txBox="1">
            <a:spLocks noChangeArrowheads="1"/>
          </p:cNvSpPr>
          <p:nvPr/>
        </p:nvSpPr>
        <p:spPr bwMode="auto">
          <a:xfrm>
            <a:off x="827088" y="1700213"/>
            <a:ext cx="7696200" cy="4422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</a:t>
            </a:r>
            <a:r>
              <a:rPr lang="fr-FR" sz="3200" b="1">
                <a:latin typeface="Times New Roman" pitchFamily="18" charset="0"/>
              </a:rPr>
              <a:t>D</a:t>
            </a:r>
            <a:r>
              <a:rPr lang="fr-FR" sz="2800" b="1">
                <a:latin typeface="Times New Roman" pitchFamily="18" charset="0"/>
              </a:rPr>
              <a:t> И ЗДРАВЉЕ</a:t>
            </a:r>
          </a:p>
          <a:p>
            <a:pPr algn="just" eaLnBrk="0" hangingPunct="0"/>
            <a:endParaRPr lang="fr-FR" sz="2800" b="1" i="1">
              <a:latin typeface="Times New Roman" pitchFamily="18" charset="0"/>
            </a:endParaRPr>
          </a:p>
          <a:p>
            <a:pPr algn="just" eaLnBrk="0" hangingPunct="0"/>
            <a:endParaRPr lang="fr-FR" sz="2800" b="1" i="1">
              <a:latin typeface="Times New Roman" pitchFamily="18" charset="0"/>
            </a:endParaRPr>
          </a:p>
          <a:p>
            <a:pPr algn="just" eaLnBrk="0" hangingPunct="0"/>
            <a:r>
              <a:rPr lang="fr-FR" sz="2800" b="1" i="1">
                <a:latin typeface="Times New Roman" pitchFamily="18" charset="0"/>
              </a:rPr>
              <a:t>Дефицит</a:t>
            </a:r>
          </a:p>
          <a:p>
            <a:pPr algn="just" eaLnBrk="0" hangingPunct="0"/>
            <a:endParaRPr lang="fr-FR" sz="2800" b="1">
              <a:latin typeface="Times New Roman" pitchFamily="18" charset="0"/>
            </a:endParaRPr>
          </a:p>
          <a:p>
            <a:pPr algn="just" eaLnBrk="0" hangingPunct="0"/>
            <a:r>
              <a:rPr lang="fr-FR" sz="2800" b="1">
                <a:latin typeface="Times New Roman" pitchFamily="18" charset="0"/>
              </a:rPr>
              <a:t>Недостатак витамина D угрожава метаболизам костију (</a:t>
            </a:r>
            <a:r>
              <a:rPr lang="fr-FR" sz="2800" b="1" i="1">
                <a:latin typeface="Times New Roman" pitchFamily="18" charset="0"/>
              </a:rPr>
              <a:t>раст и развој</a:t>
            </a:r>
            <a:r>
              <a:rPr lang="fr-FR" sz="2800" b="1">
                <a:latin typeface="Times New Roman" pitchFamily="18" charset="0"/>
              </a:rPr>
              <a:t>).</a:t>
            </a:r>
          </a:p>
          <a:p>
            <a:pPr algn="just" eaLnBrk="0" hangingPunct="0"/>
            <a:endParaRPr lang="fr-FR" sz="2800" b="1">
              <a:latin typeface="Times New Roman" pitchFamily="18" charset="0"/>
            </a:endParaRPr>
          </a:p>
          <a:p>
            <a:pPr algn="just" eaLnBrk="0" hangingPunct="0"/>
            <a:r>
              <a:rPr lang="fr-FR" sz="2800" b="1">
                <a:latin typeface="Times New Roman" pitchFamily="18" charset="0"/>
              </a:rPr>
              <a:t>Најчешћи поремећај је: рахитис (</a:t>
            </a:r>
            <a:r>
              <a:rPr lang="fr-FR" sz="2800" b="1" i="1">
                <a:latin typeface="Times New Roman" pitchFamily="18" charset="0"/>
              </a:rPr>
              <a:t>код деце</a:t>
            </a:r>
            <a:r>
              <a:rPr lang="fr-FR" sz="2800" b="1">
                <a:latin typeface="Times New Roman" pitchFamily="18" charset="0"/>
              </a:rPr>
              <a:t>) и остеомалација (</a:t>
            </a:r>
            <a:r>
              <a:rPr lang="fr-FR" sz="2800" b="1" i="1">
                <a:latin typeface="Times New Roman" pitchFamily="18" charset="0"/>
              </a:rPr>
              <a:t>код одраслих</a:t>
            </a:r>
            <a:r>
              <a:rPr lang="fr-FR" sz="2800" b="1">
                <a:latin typeface="Times New Roman" pitchFamily="18" charset="0"/>
              </a:rPr>
              <a:t>).</a:t>
            </a:r>
          </a:p>
        </p:txBody>
      </p:sp>
    </p:spTree>
  </p:cSld>
  <p:clrMapOvr>
    <a:masterClrMapping/>
  </p:clrMapOvr>
  <p:transition advTm="17788"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 Box 2"/>
          <p:cNvSpPr txBox="1">
            <a:spLocks noChangeArrowheads="1"/>
          </p:cNvSpPr>
          <p:nvPr/>
        </p:nvSpPr>
        <p:spPr bwMode="auto">
          <a:xfrm>
            <a:off x="457200" y="304800"/>
            <a:ext cx="8066088" cy="59388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Е</a:t>
            </a:r>
            <a:r>
              <a:rPr lang="en-US" sz="2800" b="1">
                <a:latin typeface="Times New Roman" pitchFamily="18" charset="0"/>
              </a:rPr>
              <a:t> (</a:t>
            </a:r>
            <a:r>
              <a:rPr lang="sr-Latn-CS" sz="2800" b="1">
                <a:latin typeface="Times New Roman" pitchFamily="18" charset="0"/>
              </a:rPr>
              <a:t>токоферол</a:t>
            </a:r>
            <a:r>
              <a:rPr lang="en-US" sz="2800" b="1">
                <a:latin typeface="Times New Roman" pitchFamily="18" charset="0"/>
              </a:rPr>
              <a:t>)</a:t>
            </a:r>
            <a:r>
              <a:rPr lang="sr-Latn-CS" sz="2800" b="1">
                <a:latin typeface="Times New Roman" pitchFamily="18" charset="0"/>
              </a:rPr>
              <a:t> најснажнији липопфилни антиоксиданс</a:t>
            </a:r>
            <a:r>
              <a:rPr lang="en-US" sz="2800" b="1">
                <a:latin typeface="Times New Roman" pitchFamily="18" charset="0"/>
              </a:rPr>
              <a:t> </a:t>
            </a:r>
            <a:endParaRPr lang="en-US" sz="2400" b="1" i="1">
              <a:latin typeface="Times New Roman" pitchFamily="18" charset="0"/>
            </a:endParaRP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Битан је и за: </a:t>
            </a:r>
          </a:p>
          <a:p>
            <a:pPr algn="just" eaLnBrk="0" hangingPunct="0"/>
            <a:endParaRPr lang="en-US" sz="20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заштиту полинезасићених масних киселина уграђених у фосфолипиде мембране и липопротеине плазме</a:t>
            </a: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редукцију слободних радикала одговорних за настанак атеросклерозе и рака, спречава липидну пероксидацију</a:t>
            </a:r>
            <a:endParaRPr lang="en-US" sz="24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очување интегритета ћелијске мембране </a:t>
            </a:r>
            <a:r>
              <a:rPr lang="sr-Latn-CS" sz="2400" b="1">
                <a:latin typeface="Times New Roman" pitchFamily="18" charset="0"/>
              </a:rPr>
              <a:t>(</a:t>
            </a:r>
            <a:r>
              <a:rPr lang="en-US" sz="2400" b="1">
                <a:latin typeface="Times New Roman" pitchFamily="18" charset="0"/>
              </a:rPr>
              <a:t>у интеракцији са простагландинима има антизапаљенски ефекат</a:t>
            </a:r>
            <a:r>
              <a:rPr lang="sr-Latn-CS" sz="2400" b="1">
                <a:latin typeface="Times New Roman" pitchFamily="18" charset="0"/>
              </a:rPr>
              <a:t>), </a:t>
            </a:r>
          </a:p>
          <a:p>
            <a:pPr lvl="1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модулира пут агрегације тромбоцита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30903"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ext Box 2"/>
          <p:cNvSpPr txBox="1">
            <a:spLocks noChangeArrowheads="1"/>
          </p:cNvSpPr>
          <p:nvPr/>
        </p:nvSpPr>
        <p:spPr bwMode="auto">
          <a:xfrm>
            <a:off x="762000" y="457200"/>
            <a:ext cx="7696200" cy="5086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Е</a:t>
            </a:r>
            <a:r>
              <a:rPr lang="en-US" sz="2800" b="1">
                <a:latin typeface="Times New Roman" pitchFamily="18" charset="0"/>
              </a:rPr>
              <a:t> </a:t>
            </a:r>
            <a:r>
              <a:rPr lang="en-US" sz="2800" b="1" i="1">
                <a:latin typeface="Times New Roman" pitchFamily="18" charset="0"/>
              </a:rPr>
              <a:t>садржај у храни </a:t>
            </a:r>
            <a:endParaRPr lang="sr-Latn-CS" sz="2800" b="1" i="1">
              <a:latin typeface="Times New Roman" pitchFamily="18" charset="0"/>
            </a:endParaRPr>
          </a:p>
          <a:p>
            <a:pPr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ГЛАВНИ ИЗВОРИ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r>
              <a:rPr lang="en-US" sz="4400">
                <a:latin typeface="Times New Roman" pitchFamily="18" charset="0"/>
                <a:cs typeface="Times New Roman" pitchFamily="18" charset="0"/>
              </a:rPr>
              <a:t>·</a:t>
            </a:r>
            <a:r>
              <a:rPr lang="en-US" sz="2400" b="1">
                <a:latin typeface="Times New Roman" pitchFamily="18" charset="0"/>
              </a:rPr>
              <a:t>уља</a:t>
            </a:r>
            <a:r>
              <a:rPr lang="sr-Latn-CS" sz="2400" b="1">
                <a:latin typeface="Times New Roman" pitchFamily="18" charset="0"/>
              </a:rPr>
              <a:t>:</a:t>
            </a:r>
          </a:p>
          <a:p>
            <a:pPr lvl="2" algn="just" eaLnBrk="0" hangingPunct="0"/>
            <a:r>
              <a:rPr lang="sr-Latn-CS" sz="2400" b="1">
                <a:latin typeface="Times New Roman" pitchFamily="18" charset="0"/>
              </a:rPr>
              <a:t>	сунцокретово, </a:t>
            </a:r>
          </a:p>
          <a:p>
            <a:pPr lvl="2" algn="just" eaLnBrk="0" hangingPunct="0"/>
            <a:r>
              <a:rPr lang="sr-Latn-CS" sz="2400" b="1">
                <a:latin typeface="Times New Roman" pitchFamily="18" charset="0"/>
              </a:rPr>
              <a:t>	репичино, </a:t>
            </a:r>
          </a:p>
          <a:p>
            <a:pPr lvl="2" algn="just" eaLnBrk="0" hangingPunct="0"/>
            <a:r>
              <a:rPr lang="sr-Latn-CS" sz="2400" b="1">
                <a:latin typeface="Times New Roman" pitchFamily="18" charset="0"/>
              </a:rPr>
              <a:t>	пшеничних клица, </a:t>
            </a:r>
          </a:p>
          <a:p>
            <a:pPr lvl="2" algn="just" eaLnBrk="0" hangingPunct="0"/>
            <a:r>
              <a:rPr lang="sr-Latn-CS" sz="2400" b="1" i="1">
                <a:latin typeface="Times New Roman" pitchFamily="18" charset="0"/>
              </a:rPr>
              <a:t>	</a:t>
            </a:r>
            <a:r>
              <a:rPr lang="en-US" sz="2400" b="1" i="1">
                <a:latin typeface="Times New Roman" pitchFamily="18" charset="0"/>
              </a:rPr>
              <a:t>сојино</a:t>
            </a:r>
            <a:r>
              <a:rPr lang="sr-Latn-CS" sz="2400" b="1" i="1">
                <a:latin typeface="Times New Roman" pitchFamily="18" charset="0"/>
              </a:rPr>
              <a:t>, </a:t>
            </a:r>
          </a:p>
          <a:p>
            <a:pPr lvl="2" algn="just" eaLnBrk="0" hangingPunct="0"/>
            <a:r>
              <a:rPr lang="sr-Latn-CS" sz="2400" b="1" i="1">
                <a:latin typeface="Times New Roman" pitchFamily="18" charset="0"/>
              </a:rPr>
              <a:t>	кукурузно</a:t>
            </a:r>
            <a:r>
              <a:rPr lang="en-US" sz="2400" b="1" i="1">
                <a:latin typeface="Times New Roman" pitchFamily="18" charset="0"/>
              </a:rPr>
              <a:t> и </a:t>
            </a:r>
            <a:endParaRPr lang="sr-Latn-CS" sz="2400" b="1" i="1">
              <a:latin typeface="Times New Roman" pitchFamily="18" charset="0"/>
            </a:endParaRPr>
          </a:p>
          <a:p>
            <a:pPr lvl="2" algn="just" eaLnBrk="0" hangingPunct="0"/>
            <a:r>
              <a:rPr lang="sr-Latn-CS" sz="2400" b="1" i="1">
                <a:latin typeface="Times New Roman" pitchFamily="18" charset="0"/>
              </a:rPr>
              <a:t>	</a:t>
            </a:r>
            <a:r>
              <a:rPr lang="en-US" sz="2400" b="1" i="1">
                <a:latin typeface="Times New Roman" pitchFamily="18" charset="0"/>
              </a:rPr>
              <a:t>маслиново уље</a:t>
            </a:r>
            <a:r>
              <a:rPr lang="en-US" sz="2400" b="1">
                <a:latin typeface="Times New Roman" pitchFamily="18" charset="0"/>
              </a:rPr>
              <a:t>)</a:t>
            </a:r>
          </a:p>
          <a:p>
            <a:pPr lvl="2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  <a:cs typeface="Times New Roman" pitchFamily="18" charset="0"/>
              </a:rPr>
              <a:t>језграсто воће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3354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304800" y="1371600"/>
            <a:ext cx="8305800" cy="4422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hangingPunct="0"/>
            <a:endParaRPr lang="sr-Latn-CS" sz="32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ru-RU" sz="2800" b="1"/>
              <a:t>Витамини су органска једињења, неопходна за </a:t>
            </a:r>
            <a:r>
              <a:rPr lang="sr-Latn-CS" sz="2800" b="1"/>
              <a:t>одржавање </a:t>
            </a:r>
            <a:r>
              <a:rPr lang="ru-RU" sz="2800" b="1"/>
              <a:t>здравље, нормалан раст и репродукцију. </a:t>
            </a:r>
            <a:endParaRPr lang="en-US" sz="2800" b="1"/>
          </a:p>
          <a:p>
            <a:pPr algn="just" eaLnBrk="0" hangingPunct="0">
              <a:buFontTx/>
              <a:buChar char="•"/>
            </a:pPr>
            <a:r>
              <a:rPr lang="ru-RU" sz="2800" b="1"/>
              <a:t>Људско тело их или синтетише у веома малој количини, или не може да их створи уопште</a:t>
            </a:r>
            <a:r>
              <a:rPr lang="en-US" sz="2800" b="1"/>
              <a:t>, </a:t>
            </a:r>
            <a:r>
              <a:rPr lang="sr-Latn-CS" sz="2800" b="1"/>
              <a:t>с</a:t>
            </a:r>
            <a:r>
              <a:rPr lang="ru-RU" sz="2800" b="1"/>
              <a:t>тога се морају уносити путем хране. </a:t>
            </a:r>
            <a:endParaRPr lang="sr-Latn-CS" sz="2800" b="1"/>
          </a:p>
          <a:p>
            <a:pPr algn="just" eaLnBrk="0" hangingPunct="0">
              <a:buFontTx/>
              <a:buChar char="•"/>
            </a:pPr>
            <a:r>
              <a:rPr lang="sr-Latn-CS" sz="2800" b="1"/>
              <a:t>Заједно са минералима спадају у групу микронутритијената.</a:t>
            </a:r>
            <a:endParaRPr lang="en-US" sz="2800" b="1"/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2362200" y="304800"/>
            <a:ext cx="5105400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 eaLnBrk="0" hangingPunct="0"/>
            <a:r>
              <a:rPr lang="sr-Latn-CS" sz="3200" b="1"/>
              <a:t>Витамини</a:t>
            </a:r>
          </a:p>
          <a:p>
            <a:pPr>
              <a:spcBef>
                <a:spcPct val="50000"/>
              </a:spcBef>
            </a:pPr>
            <a:endParaRPr lang="en-US" sz="3200"/>
          </a:p>
        </p:txBody>
      </p:sp>
    </p:spTree>
  </p:cSld>
  <p:clrMapOvr>
    <a:masterClrMapping/>
  </p:clrMapOvr>
  <p:transition advTm="37903"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ext Box 2"/>
          <p:cNvSpPr txBox="1">
            <a:spLocks noChangeArrowheads="1"/>
          </p:cNvSpPr>
          <p:nvPr/>
        </p:nvSpPr>
        <p:spPr bwMode="auto">
          <a:xfrm>
            <a:off x="827088" y="981075"/>
            <a:ext cx="7696200" cy="2684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Е</a:t>
            </a:r>
            <a:r>
              <a:rPr lang="en-US" sz="2800" b="1">
                <a:latin typeface="Times New Roman" pitchFamily="18" charset="0"/>
              </a:rPr>
              <a:t> </a:t>
            </a:r>
            <a:endParaRPr lang="sr-Latn-CS" sz="2800" b="1">
              <a:latin typeface="Times New Roman" pitchFamily="18" charset="0"/>
            </a:endParaRPr>
          </a:p>
          <a:p>
            <a:pPr eaLnBrk="0" hangingPunct="0"/>
            <a:endParaRPr lang="en-US" sz="16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Адекватни и препоручени дневни унос</a:t>
            </a:r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0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800" b="1">
                <a:latin typeface="Times New Roman" pitchFamily="18" charset="0"/>
              </a:rPr>
              <a:t>15</a:t>
            </a:r>
            <a:r>
              <a:rPr lang="en-US" sz="2800" b="1">
                <a:latin typeface="Times New Roman" pitchFamily="18" charset="0"/>
              </a:rPr>
              <a:t> mg </a:t>
            </a:r>
            <a:r>
              <a:rPr lang="sr-Latn-CS" sz="2800" b="1">
                <a:latin typeface="Times New Roman" pitchFamily="18" charset="0"/>
              </a:rPr>
              <a:t>одрасли</a:t>
            </a:r>
            <a:endParaRPr lang="en-US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998"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228600" y="152400"/>
            <a:ext cx="8229600" cy="5753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Е</a:t>
            </a:r>
            <a:r>
              <a:rPr lang="en-US" sz="2800" b="1">
                <a:latin typeface="Times New Roman" pitchFamily="18" charset="0"/>
              </a:rPr>
              <a:t> </a:t>
            </a:r>
            <a:r>
              <a:rPr lang="sr-Latn-CS" sz="2800" b="1">
                <a:latin typeface="Times New Roman" pitchFamily="18" charset="0"/>
              </a:rPr>
              <a:t>-дефицит</a:t>
            </a:r>
            <a:endParaRPr lang="en-US" sz="2800" b="1">
              <a:latin typeface="Times New Roman" pitchFamily="18" charset="0"/>
            </a:endParaRPr>
          </a:p>
          <a:p>
            <a:pPr eaLnBrk="0" hangingPunct="0"/>
            <a:endParaRPr lang="fr-FR" sz="28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н</a:t>
            </a:r>
            <a:r>
              <a:rPr lang="fr-FR" sz="2400" b="1">
                <a:latin typeface="Times New Roman" pitchFamily="18" charset="0"/>
              </a:rPr>
              <a:t>едостатак витамина Е веома редак. </a:t>
            </a:r>
            <a:endParaRPr lang="sr-Latn-CS" sz="2400" b="1">
              <a:latin typeface="Times New Roman" pitchFamily="18" charset="0"/>
            </a:endParaRPr>
          </a:p>
          <a:p>
            <a:pPr eaLnBrk="0" hangingPunct="0"/>
            <a:endParaRPr lang="fr-FR" sz="24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код превремено рођене деце, особа које су дуго на исхрани с мало масти и поремећајем апсорпције масти.</a:t>
            </a:r>
            <a:endParaRPr lang="sr-Latn-CS" sz="2400" b="1">
              <a:latin typeface="Times New Roman" pitchFamily="18" charset="0"/>
            </a:endParaRPr>
          </a:p>
          <a:p>
            <a:pPr eaLnBrk="0" hangingPunct="0"/>
            <a:endParaRPr lang="sr-Latn-CS" sz="24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нарушавање функција ћ. мембране услед оксидативног оштећења полинезасићених фосфолипида, циљна места: репродуктивни, васкуларни и мускуларни систем</a:t>
            </a:r>
          </a:p>
          <a:p>
            <a:pPr eaLnBrk="0" hangingPunct="0"/>
            <a:endParaRPr lang="sr-Latn-CS" sz="24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периферна неуропатија, спиноцеребрална атаксија, скелетна миопатија, ретинопатија</a:t>
            </a:r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6687"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2"/>
          <p:cNvSpPr txBox="1">
            <a:spLocks noChangeArrowheads="1"/>
          </p:cNvSpPr>
          <p:nvPr/>
        </p:nvSpPr>
        <p:spPr bwMode="auto">
          <a:xfrm>
            <a:off x="762000" y="1524000"/>
            <a:ext cx="7696200" cy="429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К</a:t>
            </a:r>
            <a:r>
              <a:rPr lang="en-US" sz="2800" b="1">
                <a:latin typeface="Times New Roman" pitchFamily="18" charset="0"/>
              </a:rPr>
              <a:t>  - </a:t>
            </a:r>
            <a:r>
              <a:rPr lang="en-US" sz="2800" b="1" i="1">
                <a:latin typeface="Times New Roman" pitchFamily="18" charset="0"/>
              </a:rPr>
              <a:t>значај</a:t>
            </a:r>
          </a:p>
          <a:p>
            <a:pPr eaLnBrk="0" hangingPunct="0"/>
            <a:endParaRPr lang="en-US" sz="2400" b="1" i="1">
              <a:latin typeface="Times New Roman" pitchFamily="18" charset="0"/>
            </a:endParaRPr>
          </a:p>
          <a:p>
            <a:pPr algn="just" eaLnBrk="0" hangingPunct="0"/>
            <a:endParaRPr lang="en-US" sz="2400" b="1" i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Представља групу једињења од које су: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липосолубилни К</a:t>
            </a:r>
            <a:r>
              <a:rPr lang="en-US" sz="2800" b="1" baseline="-25000">
                <a:latin typeface="Times New Roman" pitchFamily="18" charset="0"/>
              </a:rPr>
              <a:t>1</a:t>
            </a:r>
            <a:r>
              <a:rPr lang="en-US" sz="2800" b="1">
                <a:latin typeface="Times New Roman" pitchFamily="18" charset="0"/>
              </a:rPr>
              <a:t> (</a:t>
            </a:r>
            <a:r>
              <a:rPr lang="en-US" sz="2800" b="1" i="1">
                <a:latin typeface="Times New Roman" pitchFamily="18" charset="0"/>
              </a:rPr>
              <a:t>фило</a:t>
            </a:r>
            <a:r>
              <a:rPr lang="sr-Latn-CS" sz="2800" b="1" i="1">
                <a:latin typeface="Times New Roman" pitchFamily="18" charset="0"/>
              </a:rPr>
              <a:t>х</a:t>
            </a:r>
            <a:r>
              <a:rPr lang="en-US" sz="2800" b="1" i="1">
                <a:latin typeface="Times New Roman" pitchFamily="18" charset="0"/>
              </a:rPr>
              <a:t>инон</a:t>
            </a:r>
            <a:r>
              <a:rPr lang="en-US" sz="2800" b="1">
                <a:latin typeface="Times New Roman" pitchFamily="18" charset="0"/>
              </a:rPr>
              <a:t>) и К</a:t>
            </a:r>
            <a:r>
              <a:rPr lang="en-US" sz="2800" b="1" baseline="-25000">
                <a:latin typeface="Times New Roman" pitchFamily="18" charset="0"/>
              </a:rPr>
              <a:t>2</a:t>
            </a:r>
            <a:r>
              <a:rPr lang="en-US" sz="2800" b="1">
                <a:latin typeface="Times New Roman" pitchFamily="18" charset="0"/>
              </a:rPr>
              <a:t> (</a:t>
            </a:r>
            <a:r>
              <a:rPr lang="en-US" sz="2800" b="1" i="1">
                <a:latin typeface="Times New Roman" pitchFamily="18" charset="0"/>
              </a:rPr>
              <a:t>мена</a:t>
            </a:r>
            <a:r>
              <a:rPr lang="sr-Latn-CS" sz="2800" b="1" i="1">
                <a:latin typeface="Times New Roman" pitchFamily="18" charset="0"/>
              </a:rPr>
              <a:t>х</a:t>
            </a:r>
            <a:r>
              <a:rPr lang="en-US" sz="2800" b="1" i="1">
                <a:latin typeface="Times New Roman" pitchFamily="18" charset="0"/>
              </a:rPr>
              <a:t>инон</a:t>
            </a:r>
            <a:r>
              <a:rPr lang="en-US" sz="2800" b="1">
                <a:latin typeface="Times New Roman" pitchFamily="18" charset="0"/>
              </a:rPr>
              <a:t>) </a:t>
            </a:r>
          </a:p>
          <a:p>
            <a:pPr lvl="1" algn="just" eaLnBrk="0" hangingPunct="0"/>
            <a:endParaRPr lang="en-US" sz="28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хидросолубилан К</a:t>
            </a:r>
            <a:r>
              <a:rPr lang="en-US" sz="2800" b="1" baseline="-25000">
                <a:latin typeface="Times New Roman" pitchFamily="18" charset="0"/>
              </a:rPr>
              <a:t>3</a:t>
            </a:r>
            <a:r>
              <a:rPr lang="en-US" sz="2800" b="1">
                <a:latin typeface="Times New Roman" pitchFamily="18" charset="0"/>
              </a:rPr>
              <a:t> (</a:t>
            </a:r>
            <a:r>
              <a:rPr lang="en-US" sz="2800" b="1" i="1">
                <a:latin typeface="Times New Roman" pitchFamily="18" charset="0"/>
              </a:rPr>
              <a:t>менадион</a:t>
            </a:r>
            <a:r>
              <a:rPr lang="en-US" sz="2800" b="1">
                <a:latin typeface="Times New Roman" pitchFamily="18" charset="0"/>
              </a:rPr>
              <a:t>)  </a:t>
            </a:r>
          </a:p>
          <a:p>
            <a:pPr eaLnBrk="0" hangingPunct="0"/>
            <a:endParaRPr lang="en-US" sz="2800" b="1" i="1">
              <a:latin typeface="Times New Roman" pitchFamily="18" charset="0"/>
            </a:endParaRPr>
          </a:p>
        </p:txBody>
      </p:sp>
    </p:spTree>
  </p:cSld>
  <p:clrMapOvr>
    <a:masterClrMapping/>
  </p:clrMapOvr>
  <p:transition advTm="17870"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ext Box 2"/>
          <p:cNvSpPr txBox="1">
            <a:spLocks noChangeArrowheads="1"/>
          </p:cNvSpPr>
          <p:nvPr/>
        </p:nvSpPr>
        <p:spPr bwMode="auto">
          <a:xfrm>
            <a:off x="304800" y="457200"/>
            <a:ext cx="8153400" cy="5691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К</a:t>
            </a:r>
            <a:r>
              <a:rPr lang="en-US" sz="2800" b="1">
                <a:latin typeface="Times New Roman" pitchFamily="18" charset="0"/>
              </a:rPr>
              <a:t>  - </a:t>
            </a:r>
            <a:r>
              <a:rPr lang="en-US" sz="2800" b="1" i="1">
                <a:latin typeface="Times New Roman" pitchFamily="18" charset="0"/>
              </a:rPr>
              <a:t>улога</a:t>
            </a:r>
          </a:p>
          <a:p>
            <a:pPr eaLnBrk="0" hangingPunct="0"/>
            <a:endParaRPr lang="en-US" sz="2400" b="1" i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г</a:t>
            </a:r>
            <a:r>
              <a:rPr lang="en-US" sz="2400" b="1">
                <a:latin typeface="Times New Roman" pitchFamily="18" charset="0"/>
              </a:rPr>
              <a:t>лавна улога</a:t>
            </a:r>
            <a:r>
              <a:rPr lang="sr-Latn-CS" sz="2400" b="1">
                <a:latin typeface="Times New Roman" pitchFamily="18" charset="0"/>
              </a:rPr>
              <a:t> коензима</a:t>
            </a:r>
            <a:r>
              <a:rPr lang="en-US" sz="2400" b="1">
                <a:latin typeface="Times New Roman" pitchFamily="18" charset="0"/>
              </a:rPr>
              <a:t> фактора  коагулације: протромбина (</a:t>
            </a:r>
            <a:r>
              <a:rPr lang="en-US" sz="2400" b="1" i="1">
                <a:latin typeface="Times New Roman" pitchFamily="18" charset="0"/>
              </a:rPr>
              <a:t>faktor II</a:t>
            </a:r>
            <a:r>
              <a:rPr lang="en-US" sz="2400" b="1">
                <a:latin typeface="Times New Roman" pitchFamily="18" charset="0"/>
              </a:rPr>
              <a:t>),</a:t>
            </a:r>
            <a:r>
              <a:rPr lang="sr-Latn-CS" sz="2400" b="1">
                <a:latin typeface="Times New Roman" pitchFamily="18" charset="0"/>
              </a:rPr>
              <a:t> </a:t>
            </a:r>
            <a:r>
              <a:rPr lang="en-US" sz="2400" b="1">
                <a:latin typeface="Times New Roman" pitchFamily="18" charset="0"/>
              </a:rPr>
              <a:t>фактора VII, IX и X</a:t>
            </a:r>
            <a:r>
              <a:rPr lang="sr-Latn-CS" sz="2400" b="1">
                <a:latin typeface="Times New Roman" pitchFamily="18" charset="0"/>
              </a:rPr>
              <a:t> (стварање фибринског угрушка)</a:t>
            </a:r>
            <a:r>
              <a:rPr lang="en-US" sz="2400" b="1">
                <a:latin typeface="Times New Roman" pitchFamily="18" charset="0"/>
              </a:rPr>
              <a:t>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витамин К-зависни протеини имају и друге улоге у ћелијској регулацији и утичу на многе ћелијске процесе: запаљење (</a:t>
            </a:r>
            <a:r>
              <a:rPr lang="sr-Latn-CS" sz="2400" b="1">
                <a:latin typeface="Calibri" pitchFamily="34" charset="0"/>
              </a:rPr>
              <a:t>↓</a:t>
            </a:r>
            <a:r>
              <a:rPr lang="en-US" sz="2400" b="1">
                <a:latin typeface="Calibri" pitchFamily="34" charset="0"/>
              </a:rPr>
              <a:t>IL-6, CRP, </a:t>
            </a:r>
            <a:r>
              <a:rPr lang="sr-Latn-CS" sz="2400" b="1">
                <a:latin typeface="Calibri" pitchFamily="34" charset="0"/>
              </a:rPr>
              <a:t>простагландине</a:t>
            </a:r>
            <a:r>
              <a:rPr lang="sr-Latn-CS" sz="2400" b="1">
                <a:latin typeface="Times New Roman" pitchFamily="18" charset="0"/>
              </a:rPr>
              <a:t>), атеросклерозу, ангиогензу, раст туморских ћелија, минерализацију екстрацелуларног матрикса </a:t>
            </a:r>
            <a:r>
              <a:rPr lang="en-US" sz="2400" b="1">
                <a:latin typeface="Times New Roman" pitchFamily="18" charset="0"/>
              </a:rPr>
              <a:t> кости</a:t>
            </a:r>
            <a:r>
              <a:rPr lang="sr-Latn-CS" sz="2400" b="1">
                <a:latin typeface="Times New Roman" pitchFamily="18" charset="0"/>
              </a:rPr>
              <a:t>.</a:t>
            </a: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побољшава инсулинску осетљивост, </a:t>
            </a: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регулише ниво серумских липида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3680"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Text Box 2"/>
          <p:cNvSpPr txBox="1">
            <a:spLocks noChangeArrowheads="1"/>
          </p:cNvSpPr>
          <p:nvPr/>
        </p:nvSpPr>
        <p:spPr bwMode="auto">
          <a:xfrm>
            <a:off x="179388" y="381000"/>
            <a:ext cx="8964612" cy="4660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К</a:t>
            </a:r>
            <a:r>
              <a:rPr lang="en-US" sz="2800" b="1">
                <a:latin typeface="Times New Roman" pitchFamily="18" charset="0"/>
              </a:rPr>
              <a:t>  - </a:t>
            </a:r>
            <a:r>
              <a:rPr lang="en-US" sz="2800" b="1" i="1">
                <a:latin typeface="Times New Roman" pitchFamily="18" charset="0"/>
              </a:rPr>
              <a:t>садржај у храни</a:t>
            </a:r>
          </a:p>
          <a:p>
            <a:pPr algn="just" eaLnBrk="0" hangingPunct="0"/>
            <a:endParaRPr lang="en-US" sz="1600" b="1">
              <a:latin typeface="Times New Roman" pitchFamily="18" charset="0"/>
            </a:endParaRPr>
          </a:p>
          <a:p>
            <a:pPr algn="just" eaLnBrk="0" hangingPunct="0"/>
            <a:endParaRPr lang="en-US" sz="16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ГЛАВНИ ИЗВОР</a:t>
            </a:r>
          </a:p>
          <a:p>
            <a:pPr algn="just" eaLnBrk="0" hangingPunct="0"/>
            <a:endParaRPr lang="en-US" sz="16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   К1 се претежно налази у биљкама</a:t>
            </a:r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намирнице биљног порекла </a:t>
            </a:r>
            <a:endParaRPr lang="sr-Latn-CS" sz="2400" b="1">
              <a:latin typeface="Times New Roman" pitchFamily="18" charset="0"/>
            </a:endParaRPr>
          </a:p>
          <a:p>
            <a:pPr lvl="2" algn="just" eaLnBrk="0" hangingPunct="0"/>
            <a:r>
              <a:rPr lang="sr-Latn-CS" sz="2400" b="1">
                <a:latin typeface="Times New Roman" pitchFamily="18" charset="0"/>
              </a:rPr>
              <a:t>-</a:t>
            </a:r>
            <a:r>
              <a:rPr lang="en-US" sz="2400" b="1" i="1">
                <a:latin typeface="Times New Roman" pitchFamily="18" charset="0"/>
              </a:rPr>
              <a:t>зелено лиснато поврће: </a:t>
            </a:r>
            <a:endParaRPr lang="sr-Latn-CS" sz="2400" b="1" i="1">
              <a:latin typeface="Times New Roman" pitchFamily="18" charset="0"/>
            </a:endParaRPr>
          </a:p>
          <a:p>
            <a:pPr lvl="2" algn="just" eaLnBrk="0" hangingPunct="0"/>
            <a:r>
              <a:rPr lang="en-US" sz="2400" b="1" i="1">
                <a:latin typeface="Times New Roman" pitchFamily="18" charset="0"/>
              </a:rPr>
              <a:t>спанаћ, </a:t>
            </a:r>
            <a:r>
              <a:rPr lang="sr-Latn-CS" sz="2400" b="1" i="1">
                <a:latin typeface="Times New Roman" pitchFamily="18" charset="0"/>
              </a:rPr>
              <a:t>броколи</a:t>
            </a:r>
            <a:r>
              <a:rPr lang="en-US" sz="2400" b="1" i="1">
                <a:latin typeface="Times New Roman" pitchFamily="18" charset="0"/>
              </a:rPr>
              <a:t>,</a:t>
            </a:r>
            <a:r>
              <a:rPr lang="sr-Latn-CS" sz="2400" b="1" i="1">
                <a:latin typeface="Times New Roman" pitchFamily="18" charset="0"/>
              </a:rPr>
              <a:t> кељ,</a:t>
            </a:r>
            <a:r>
              <a:rPr lang="en-US" sz="2400" b="1" i="1">
                <a:latin typeface="Times New Roman" pitchFamily="18" charset="0"/>
              </a:rPr>
              <a:t> купус, зелена салата</a:t>
            </a:r>
            <a:endParaRPr lang="sr-Latn-CS" sz="2400" b="1" i="1">
              <a:latin typeface="Times New Roman" pitchFamily="18" charset="0"/>
            </a:endParaRPr>
          </a:p>
          <a:p>
            <a:pPr lvl="2" algn="just" eaLnBrk="0" hangingPunct="0"/>
            <a:endParaRPr lang="sr-Latn-C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</a:t>
            </a:r>
            <a:r>
              <a:rPr lang="sr-Latn-CS" sz="2400">
                <a:cs typeface="Times New Roman" pitchFamily="18" charset="0"/>
              </a:rPr>
              <a:t>       </a:t>
            </a:r>
            <a:r>
              <a:rPr lang="sr-Latn-CS" sz="2400" b="1">
                <a:latin typeface="Times New Roman" pitchFamily="18" charset="0"/>
              </a:rPr>
              <a:t>намирнице животињског порекла</a:t>
            </a:r>
            <a:endParaRPr lang="en-U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</a:t>
            </a:r>
            <a:r>
              <a:rPr lang="sr-Latn-CS" sz="2400">
                <a:cs typeface="Times New Roman" pitchFamily="18" charset="0"/>
              </a:rPr>
              <a:t>       </a:t>
            </a:r>
            <a:r>
              <a:rPr lang="en-US" sz="2400" b="1">
                <a:latin typeface="Times New Roman" pitchFamily="18" charset="0"/>
              </a:rPr>
              <a:t>ферментисани сиреви</a:t>
            </a:r>
            <a:r>
              <a:rPr lang="sr-Latn-CS" sz="2400" b="1">
                <a:latin typeface="Times New Roman" pitchFamily="18" charset="0"/>
              </a:rPr>
              <a:t>, рибље уље, месо </a:t>
            </a:r>
            <a:r>
              <a:rPr lang="en-US" sz="2400" b="1">
                <a:latin typeface="Times New Roman" pitchFamily="18" charset="0"/>
              </a:rPr>
              <a:t>(</a:t>
            </a:r>
            <a:r>
              <a:rPr lang="en-US" sz="2400" b="1" i="1">
                <a:latin typeface="Times New Roman" pitchFamily="18" charset="0"/>
              </a:rPr>
              <a:t>К</a:t>
            </a:r>
            <a:r>
              <a:rPr lang="en-US" sz="2400" b="1" i="1" baseline="-25000">
                <a:latin typeface="Times New Roman" pitchFamily="18" charset="0"/>
              </a:rPr>
              <a:t>2</a:t>
            </a:r>
            <a:r>
              <a:rPr lang="en-US" sz="2400" b="1">
                <a:latin typeface="Times New Roman" pitchFamily="18" charset="0"/>
              </a:rPr>
              <a:t>)</a:t>
            </a:r>
            <a:endParaRPr lang="sr-Latn-CS" sz="2400" b="1">
              <a:latin typeface="Times New Roman" pitchFamily="18" charset="0"/>
            </a:endParaRPr>
          </a:p>
          <a:p>
            <a:pPr lvl="2" eaLnBrk="0" hangingPunct="0">
              <a:buFontTx/>
              <a:buChar char="•"/>
            </a:pPr>
            <a:r>
              <a:rPr lang="sr-Latn-CS" sz="2400" b="1">
                <a:cs typeface="Times New Roman" pitchFamily="18" charset="0"/>
              </a:rPr>
              <a:t>       јетра</a:t>
            </a:r>
            <a:endParaRPr lang="en-US" sz="2400" b="1">
              <a:cs typeface="Times New Roman" pitchFamily="18" charset="0"/>
            </a:endParaRPr>
          </a:p>
        </p:txBody>
      </p:sp>
    </p:spTree>
  </p:cSld>
  <p:clrMapOvr>
    <a:masterClrMapping/>
  </p:clrMapOvr>
  <p:transition advTm="4243"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ext Box 2"/>
          <p:cNvSpPr txBox="1">
            <a:spLocks noChangeArrowheads="1"/>
          </p:cNvSpPr>
          <p:nvPr/>
        </p:nvSpPr>
        <p:spPr bwMode="auto">
          <a:xfrm>
            <a:off x="539750" y="1247775"/>
            <a:ext cx="7696200" cy="2562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К</a:t>
            </a:r>
            <a:endParaRPr lang="sr-Latn-CS" sz="3200" b="1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Препоручен дневни унос</a:t>
            </a:r>
            <a:r>
              <a:rPr lang="fr-FR" sz="2800" b="1">
                <a:latin typeface="Times New Roman" pitchFamily="18" charset="0"/>
              </a:rPr>
              <a:t> </a:t>
            </a:r>
            <a:endParaRPr lang="en-US" sz="2800" b="1">
              <a:latin typeface="Times New Roman" pitchFamily="18" charset="0"/>
            </a:endParaRPr>
          </a:p>
          <a:p>
            <a:pPr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>
              <a:buFontTx/>
              <a:buChar char="•"/>
            </a:pPr>
            <a:r>
              <a:rPr lang="sr-Latn-CS" sz="2800" b="1">
                <a:latin typeface="Times New Roman" pitchFamily="18" charset="0"/>
              </a:rPr>
              <a:t>          </a:t>
            </a:r>
            <a:r>
              <a:rPr lang="en-US" sz="2800" b="1">
                <a:latin typeface="Times New Roman" pitchFamily="18" charset="0"/>
              </a:rPr>
              <a:t>1</a:t>
            </a:r>
            <a:r>
              <a:rPr lang="sr-Latn-CS" sz="2800" b="1">
                <a:latin typeface="Times New Roman" pitchFamily="18" charset="0"/>
              </a:rPr>
              <a:t>20</a:t>
            </a:r>
            <a:r>
              <a:rPr lang="en-US" sz="2800" b="1">
                <a:latin typeface="Times New Roman" pitchFamily="18" charset="0"/>
              </a:rPr>
              <a:t> μg</a:t>
            </a:r>
            <a:r>
              <a:rPr lang="sr-Latn-CS" sz="2800" b="1">
                <a:latin typeface="Times New Roman" pitchFamily="18" charset="0"/>
              </a:rPr>
              <a:t> мушкарци</a:t>
            </a:r>
          </a:p>
          <a:p>
            <a:pPr lvl="2" algn="just" eaLnBrk="0" hangingPunct="0">
              <a:buFontTx/>
              <a:buChar char="•"/>
            </a:pPr>
            <a:r>
              <a:rPr lang="sr-Latn-CS" sz="2800" b="1">
                <a:latin typeface="Times New Roman" pitchFamily="18" charset="0"/>
              </a:rPr>
              <a:t>          90 </a:t>
            </a:r>
            <a:r>
              <a:rPr lang="en-US" sz="2800" b="1">
                <a:latin typeface="Times New Roman" pitchFamily="18" charset="0"/>
              </a:rPr>
              <a:t>μg</a:t>
            </a:r>
            <a:r>
              <a:rPr lang="sr-Latn-CS" sz="2800" b="1">
                <a:latin typeface="Times New Roman" pitchFamily="18" charset="0"/>
              </a:rPr>
              <a:t> жене</a:t>
            </a:r>
          </a:p>
          <a:p>
            <a:pPr lvl="2" algn="just" eaLnBrk="0" hangingPunct="0">
              <a:buFontTx/>
              <a:buChar char="•"/>
            </a:pPr>
            <a:endParaRPr lang="en-US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122"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Text Box 2"/>
          <p:cNvSpPr txBox="1">
            <a:spLocks noChangeArrowheads="1"/>
          </p:cNvSpPr>
          <p:nvPr/>
        </p:nvSpPr>
        <p:spPr bwMode="auto">
          <a:xfrm>
            <a:off x="323850" y="304800"/>
            <a:ext cx="7696200" cy="6484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К </a:t>
            </a:r>
            <a:r>
              <a:rPr lang="en-US" sz="2800" b="1">
                <a:latin typeface="Times New Roman" pitchFamily="18" charset="0"/>
              </a:rPr>
              <a:t>И ЗДРАВЉЕ</a:t>
            </a:r>
            <a:endParaRPr lang="en-US" sz="2000" b="1" i="1">
              <a:latin typeface="Times New Roman" pitchFamily="18" charset="0"/>
            </a:endParaRPr>
          </a:p>
          <a:p>
            <a:pPr eaLnBrk="0" hangingPunct="0"/>
            <a:endParaRPr lang="en-US" sz="2000" b="1" i="1">
              <a:latin typeface="Times New Roman" pitchFamily="18" charset="0"/>
            </a:endParaRPr>
          </a:p>
          <a:p>
            <a:pPr algn="just" eaLnBrk="0" hangingPunct="0"/>
            <a:r>
              <a:rPr lang="fr-FR" sz="2800" b="1" i="1">
                <a:latin typeface="Times New Roman" pitchFamily="18" charset="0"/>
              </a:rPr>
              <a:t>Дефицит</a:t>
            </a:r>
          </a:p>
          <a:p>
            <a:pPr algn="just" eaLnBrk="0" hangingPunct="0">
              <a:buFontTx/>
              <a:buChar char="•"/>
            </a:pPr>
            <a:endParaRPr lang="fr-FR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Недостатак витамина К је веома редак код одраслих. 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Описан је код одраслих који су дуготрајно примали велике дозе антибиотика (</a:t>
            </a:r>
            <a:r>
              <a:rPr lang="nl-NL" sz="2400" b="1" i="1">
                <a:latin typeface="Times New Roman" pitchFamily="18" charset="0"/>
              </a:rPr>
              <a:t>уништена цревна флора битна за синтезу К</a:t>
            </a:r>
            <a:r>
              <a:rPr lang="nl-NL" sz="2400" b="1" i="1" baseline="-25000">
                <a:latin typeface="Times New Roman" pitchFamily="18" charset="0"/>
              </a:rPr>
              <a:t>3</a:t>
            </a:r>
            <a:r>
              <a:rPr lang="nl-NL" sz="2400" b="1">
                <a:latin typeface="Times New Roman" pitchFamily="18" charset="0"/>
              </a:rPr>
              <a:t>).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nl-NL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Недостатак је чешћи код новорођене деце, јер трансфер витамина кроз плаценту је редак, </a:t>
            </a:r>
            <a:r>
              <a:rPr lang="sr-Latn-CS" sz="2400" b="1">
                <a:latin typeface="Times New Roman" pitchFamily="18" charset="0"/>
              </a:rPr>
              <a:t>мала је концентрација у млеку, </a:t>
            </a:r>
            <a:r>
              <a:rPr lang="nl-NL" sz="2400" b="1">
                <a:latin typeface="Times New Roman" pitchFamily="18" charset="0"/>
              </a:rPr>
              <a:t>а цревних бактерија нема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Превентивно се даје се 0,5-1</a:t>
            </a:r>
            <a:r>
              <a:rPr lang="en-US" sz="2400" b="1">
                <a:latin typeface="Times New Roman" pitchFamily="18" charset="0"/>
              </a:rPr>
              <a:t>mg i</a:t>
            </a:r>
            <a:r>
              <a:rPr lang="sr-Latn-CS" sz="2400" b="1">
                <a:latin typeface="Times New Roman" pitchFamily="18" charset="0"/>
              </a:rPr>
              <a:t>.</a:t>
            </a:r>
            <a:r>
              <a:rPr lang="en-US" sz="2400" b="1">
                <a:latin typeface="Times New Roman" pitchFamily="18" charset="0"/>
              </a:rPr>
              <a:t>m</a:t>
            </a:r>
            <a:r>
              <a:rPr lang="sr-Latn-CS" sz="2400" b="1">
                <a:latin typeface="Times New Roman" pitchFamily="18" charset="0"/>
              </a:rPr>
              <a:t>. на рођењу</a:t>
            </a:r>
            <a:endParaRPr lang="nl-NL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46954"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ext Box 2"/>
          <p:cNvSpPr txBox="1">
            <a:spLocks noChangeArrowheads="1"/>
          </p:cNvSpPr>
          <p:nvPr/>
        </p:nvSpPr>
        <p:spPr bwMode="auto">
          <a:xfrm>
            <a:off x="1219200" y="2849563"/>
            <a:ext cx="6781800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sz="3200" b="1">
                <a:latin typeface="Times New Roman" pitchFamily="18" charset="0"/>
              </a:rPr>
              <a:t>ХИДРОСОЛУБИЛНИ ВИТАМИНИ </a:t>
            </a:r>
          </a:p>
        </p:txBody>
      </p:sp>
    </p:spTree>
  </p:cSld>
  <p:clrMapOvr>
    <a:masterClrMapping/>
  </p:clrMapOvr>
  <p:transition advTm="1029357"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ext Box 2"/>
          <p:cNvSpPr txBox="1">
            <a:spLocks noChangeArrowheads="1"/>
          </p:cNvSpPr>
          <p:nvPr/>
        </p:nvSpPr>
        <p:spPr bwMode="auto">
          <a:xfrm>
            <a:off x="539750" y="228600"/>
            <a:ext cx="7696200" cy="5084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C</a:t>
            </a:r>
            <a:r>
              <a:rPr lang="en-US" sz="3200" b="1">
                <a:latin typeface="Times New Roman" pitchFamily="18" charset="0"/>
              </a:rPr>
              <a:t> (</a:t>
            </a:r>
            <a:r>
              <a:rPr lang="en-US" sz="2800" b="1" i="1">
                <a:latin typeface="Times New Roman" pitchFamily="18" charset="0"/>
              </a:rPr>
              <a:t>АСКОРБИНСКА КИСЕЛИНА</a:t>
            </a:r>
            <a:r>
              <a:rPr lang="en-US" sz="2800" b="1">
                <a:latin typeface="Times New Roman" pitchFamily="18" charset="0"/>
              </a:rPr>
              <a:t>) - </a:t>
            </a:r>
            <a:r>
              <a:rPr lang="en-US" sz="2800" b="1" i="1">
                <a:latin typeface="Times New Roman" pitchFamily="18" charset="0"/>
              </a:rPr>
              <a:t>значај</a:t>
            </a:r>
          </a:p>
          <a:p>
            <a:pPr eaLnBrk="0" hangingPunct="0"/>
            <a:endParaRPr lang="en-US" sz="2800" b="1" i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Физиолошку активност испољавају 2 форме: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L-аскорбинска киселина</a:t>
            </a:r>
            <a:r>
              <a:rPr lang="sr-Latn-CS" sz="2400" b="1">
                <a:latin typeface="Times New Roman" pitchFamily="18" charset="0"/>
              </a:rPr>
              <a:t> (90% у крви и ткивима) </a:t>
            </a: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L-дехидроаскорбинска киселина</a:t>
            </a:r>
            <a:r>
              <a:rPr lang="sr-Latn-CS" sz="2400" b="1">
                <a:latin typeface="Times New Roman" pitchFamily="18" charset="0"/>
              </a:rPr>
              <a:t> (оксидацијом претходне, 10%)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Значај C витамина је у </a:t>
            </a:r>
            <a:r>
              <a:rPr lang="sr-Latn-CS" sz="2400" b="1">
                <a:latin typeface="Times New Roman" pitchFamily="18" charset="0"/>
              </a:rPr>
              <a:t>његовој </a:t>
            </a:r>
            <a:r>
              <a:rPr lang="en-US" sz="2400" b="1">
                <a:latin typeface="Times New Roman" pitchFamily="18" charset="0"/>
              </a:rPr>
              <a:t>антиоксидативној </a:t>
            </a:r>
            <a:r>
              <a:rPr lang="sr-Latn-CS" sz="2400" b="1">
                <a:latin typeface="Times New Roman" pitchFamily="18" charset="0"/>
              </a:rPr>
              <a:t>функцији</a:t>
            </a:r>
            <a:r>
              <a:rPr lang="en-US" sz="2400" b="1">
                <a:latin typeface="Times New Roman" pitchFamily="18" charset="0"/>
              </a:rPr>
              <a:t> - штити ћелијске системе од дејства слободних радикала.</a:t>
            </a:r>
          </a:p>
        </p:txBody>
      </p:sp>
    </p:spTree>
  </p:cSld>
  <p:clrMapOvr>
    <a:masterClrMapping/>
  </p:clrMapOvr>
  <p:transition advTm="0"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ext Box 2"/>
          <p:cNvSpPr txBox="1">
            <a:spLocks noChangeArrowheads="1"/>
          </p:cNvSpPr>
          <p:nvPr/>
        </p:nvSpPr>
        <p:spPr bwMode="auto">
          <a:xfrm>
            <a:off x="762000" y="333375"/>
            <a:ext cx="7696200" cy="554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C</a:t>
            </a:r>
            <a:r>
              <a:rPr lang="en-US" sz="2800" b="1">
                <a:latin typeface="Times New Roman" pitchFamily="18" charset="0"/>
              </a:rPr>
              <a:t> - </a:t>
            </a:r>
            <a:r>
              <a:rPr lang="en-US" sz="2800" b="1" i="1">
                <a:latin typeface="Times New Roman" pitchFamily="18" charset="0"/>
              </a:rPr>
              <a:t>улога</a:t>
            </a:r>
          </a:p>
          <a:p>
            <a:pPr eaLnBrk="0" hangingPunct="0"/>
            <a:endParaRPr lang="en-US" b="1" i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Битан је за:</a:t>
            </a:r>
          </a:p>
          <a:p>
            <a:pPr algn="just" eaLnBrk="0" hangingPunct="0"/>
            <a:endParaRPr lang="en-US" sz="16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стварање колагена</a:t>
            </a:r>
            <a:endParaRPr lang="sr-Latn-CS" sz="2400" b="1">
              <a:latin typeface="Times New Roman" pitchFamily="18" charset="0"/>
            </a:endParaRPr>
          </a:p>
          <a:p>
            <a:pPr lvl="2" algn="just" eaLnBrk="0" hangingPunct="0"/>
            <a:endParaRPr lang="en-U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стабилизацију основног матрикса </a:t>
            </a:r>
            <a:r>
              <a:rPr lang="sr-Latn-CS" sz="2400" b="1">
                <a:latin typeface="Times New Roman" pitchFamily="18" charset="0"/>
              </a:rPr>
              <a:t> </a:t>
            </a:r>
            <a:r>
              <a:rPr lang="en-US" sz="2400" b="1">
                <a:latin typeface="Times New Roman" pitchFamily="18" charset="0"/>
              </a:rPr>
              <a:t>костију, хрскавице, дентина</a:t>
            </a:r>
            <a:endParaRPr lang="sr-Latn-CS" sz="2400" b="1">
              <a:latin typeface="Times New Roman" pitchFamily="18" charset="0"/>
            </a:endParaRPr>
          </a:p>
          <a:p>
            <a:pPr lvl="2" eaLnBrk="0" hangingPunct="0"/>
            <a:endParaRPr lang="en-U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отпорност зидова крвних судова</a:t>
            </a:r>
            <a:endParaRPr lang="sr-Latn-CS" sz="2400" b="1">
              <a:latin typeface="Times New Roman" pitchFamily="18" charset="0"/>
            </a:endParaRPr>
          </a:p>
          <a:p>
            <a:pPr lvl="2" eaLnBrk="0" hangingPunct="0"/>
            <a:endParaRPr lang="en-U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апсорпцију и метаболизам гвожђа</a:t>
            </a:r>
            <a:endParaRPr lang="sr-Latn-CS" sz="2400" b="1">
              <a:latin typeface="Times New Roman" pitchFamily="18" charset="0"/>
            </a:endParaRPr>
          </a:p>
          <a:p>
            <a:pPr lvl="2" eaLnBrk="0" hangingPunct="0"/>
            <a:endParaRPr lang="en-U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синтезу карнитина</a:t>
            </a:r>
            <a:r>
              <a:rPr lang="sr-Latn-CS" sz="2400" b="1">
                <a:latin typeface="Times New Roman" pitchFamily="18" charset="0"/>
              </a:rPr>
              <a:t> и неуротрансмитера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3975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838200" y="2057400"/>
            <a:ext cx="7620000" cy="3935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hangingPunct="0">
              <a:buFontTx/>
              <a:buChar char="•"/>
            </a:pPr>
            <a:r>
              <a:rPr lang="de-DE" sz="2800" b="1">
                <a:latin typeface="Times New Roman" pitchFamily="18" charset="0"/>
              </a:rPr>
              <a:t>Главна улога је заштитна. </a:t>
            </a:r>
          </a:p>
          <a:p>
            <a:pPr algn="just" eaLnBrk="0" hangingPunct="0">
              <a:buFontTx/>
              <a:buChar char="•"/>
            </a:pPr>
            <a:endParaRPr lang="de-DE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de-DE" sz="2800" b="1">
                <a:latin typeface="Times New Roman" pitchFamily="18" charset="0"/>
              </a:rPr>
              <a:t>Потребни су у организму у малим количинама. </a:t>
            </a:r>
          </a:p>
          <a:p>
            <a:pPr algn="just" eaLnBrk="0" hangingPunct="0">
              <a:buFontTx/>
              <a:buChar char="•"/>
            </a:pPr>
            <a:endParaRPr lang="de-DE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de-DE" sz="2800" b="1">
                <a:latin typeface="Times New Roman" pitchFamily="18" charset="0"/>
              </a:rPr>
              <a:t>Помажу у одвијању одређених метаболичких функција и спречавају настанак болести, које би њихов недостатак проузроковао.</a:t>
            </a:r>
            <a:endParaRPr lang="en-US" sz="2800">
              <a:latin typeface="Times New Roman" pitchFamily="18" charset="0"/>
            </a:endParaRP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2362200" y="304800"/>
            <a:ext cx="5105400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 eaLnBrk="0" hangingPunct="0"/>
            <a:r>
              <a:rPr lang="sr-Latn-CS" sz="3200" b="1"/>
              <a:t>Витамини</a:t>
            </a:r>
          </a:p>
          <a:p>
            <a:pPr>
              <a:spcBef>
                <a:spcPct val="50000"/>
              </a:spcBef>
            </a:pPr>
            <a:endParaRPr lang="en-US" sz="3200"/>
          </a:p>
        </p:txBody>
      </p:sp>
    </p:spTree>
  </p:cSld>
  <p:clrMapOvr>
    <a:masterClrMapping/>
  </p:clrMapOvr>
  <p:transition advTm="21771"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Text Box 2"/>
          <p:cNvSpPr txBox="1">
            <a:spLocks noChangeArrowheads="1"/>
          </p:cNvSpPr>
          <p:nvPr/>
        </p:nvSpPr>
        <p:spPr bwMode="auto">
          <a:xfrm>
            <a:off x="228600" y="-304800"/>
            <a:ext cx="8229600" cy="7185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endParaRPr lang="sr-Latn-CS" sz="2800" b="1">
              <a:latin typeface="Times New Roman" pitchFamily="18" charset="0"/>
            </a:endParaRPr>
          </a:p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C</a:t>
            </a:r>
            <a:r>
              <a:rPr lang="en-US" sz="2800" b="1">
                <a:latin typeface="Times New Roman" pitchFamily="18" charset="0"/>
              </a:rPr>
              <a:t> - </a:t>
            </a:r>
            <a:r>
              <a:rPr lang="en-US" sz="2800" b="1" i="1">
                <a:latin typeface="Times New Roman" pitchFamily="18" charset="0"/>
              </a:rPr>
              <a:t>улога</a:t>
            </a:r>
            <a:endParaRPr lang="en-US" b="1" i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Битан је за:</a:t>
            </a: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конверзију допамина у норадреналин и фолне киселине у фолинску</a:t>
            </a:r>
            <a:endParaRPr lang="sr-Latn-CS" sz="2400" b="1">
              <a:latin typeface="Times New Roman" pitchFamily="18" charset="0"/>
            </a:endParaRPr>
          </a:p>
          <a:p>
            <a:pPr lvl="2" algn="just" eaLnBrk="0" hangingPunct="0"/>
            <a:endParaRPr lang="sr-Latn-CS" sz="24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разлагању тирозина</a:t>
            </a:r>
          </a:p>
          <a:p>
            <a:pPr lvl="2" algn="just" eaLnBrk="0" hangingPunct="0"/>
            <a:endParaRPr lang="en-U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активацију ензимских реакција битних за стварање окситоцина, </a:t>
            </a:r>
          </a:p>
          <a:p>
            <a:pPr lvl="2" eaLnBrk="0" hangingPunct="0"/>
            <a:r>
              <a:rPr lang="en-US" sz="2400" b="1">
                <a:latin typeface="Times New Roman" pitchFamily="18" charset="0"/>
              </a:rPr>
              <a:t>антидиуретичног хормона и </a:t>
            </a:r>
            <a:r>
              <a:rPr lang="sr-Latn-CS" sz="2400" b="1">
                <a:latin typeface="Times New Roman" pitchFamily="18" charset="0"/>
              </a:rPr>
              <a:t>х</a:t>
            </a:r>
            <a:r>
              <a:rPr lang="en-US" sz="2400" b="1">
                <a:latin typeface="Times New Roman" pitchFamily="18" charset="0"/>
              </a:rPr>
              <a:t>олецистокинина</a:t>
            </a:r>
            <a:endParaRPr lang="sr-Latn-CS" sz="2400" b="1">
              <a:latin typeface="Times New Roman" pitchFamily="18" charset="0"/>
            </a:endParaRPr>
          </a:p>
          <a:p>
            <a:pPr lvl="2" eaLnBrk="0" hangingPunct="0"/>
            <a:endParaRPr lang="sr-Latn-C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претварању холестерола у жучне киселине</a:t>
            </a:r>
          </a:p>
          <a:p>
            <a:pPr lvl="2" eaLnBrk="0" hangingPunct="0"/>
            <a:endParaRPr lang="sr-Latn-C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адреналној стероидогенези</a:t>
            </a:r>
          </a:p>
          <a:p>
            <a:pPr lvl="2" eaLnBrk="0" hangingPunct="0"/>
            <a:endParaRPr lang="sr-Latn-C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ублажавање симптома прехладе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6017"/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Text Box 2"/>
          <p:cNvSpPr txBox="1">
            <a:spLocks noChangeArrowheads="1"/>
          </p:cNvSpPr>
          <p:nvPr/>
        </p:nvSpPr>
        <p:spPr bwMode="auto">
          <a:xfrm>
            <a:off x="762000" y="685800"/>
            <a:ext cx="7924800" cy="4537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C</a:t>
            </a:r>
            <a:r>
              <a:rPr lang="en-US" sz="2800" b="1">
                <a:latin typeface="Times New Roman" pitchFamily="18" charset="0"/>
              </a:rPr>
              <a:t> - </a:t>
            </a:r>
            <a:r>
              <a:rPr lang="en-US" sz="2800" b="1" i="1">
                <a:latin typeface="Times New Roman" pitchFamily="18" charset="0"/>
              </a:rPr>
              <a:t>садржај у храни </a:t>
            </a:r>
          </a:p>
          <a:p>
            <a:pPr algn="just" eaLnBrk="0" hangingPunct="0"/>
            <a:endParaRPr lang="en-US" sz="1400" b="1">
              <a:latin typeface="Times New Roman" pitchFamily="18" charset="0"/>
            </a:endParaRPr>
          </a:p>
          <a:p>
            <a:pPr algn="just" eaLnBrk="0" hangingPunct="0"/>
            <a:endParaRPr lang="en-US" sz="1400" b="1">
              <a:latin typeface="Times New Roman" pitchFamily="18" charset="0"/>
            </a:endParaRPr>
          </a:p>
          <a:p>
            <a:pPr algn="just" eaLnBrk="0" hangingPunct="0"/>
            <a:r>
              <a:rPr lang="fr-FR" sz="2800" b="1">
                <a:latin typeface="Times New Roman" pitchFamily="18" charset="0"/>
              </a:rPr>
              <a:t>ГЛАВНИ ИЗВОР</a:t>
            </a:r>
          </a:p>
          <a:p>
            <a:pPr algn="just" eaLnBrk="0" hangingPunct="0"/>
            <a:endParaRPr lang="sr-Latn-CS" sz="3600" b="1" i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 i="1">
                <a:latin typeface="Times New Roman" pitchFamily="18" charset="0"/>
              </a:rPr>
              <a:t>намирнице биљног порекла </a:t>
            </a:r>
          </a:p>
          <a:p>
            <a:pPr lvl="3"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поврће (</a:t>
            </a:r>
            <a:r>
              <a:rPr lang="fr-FR" sz="2400" b="1" i="1">
                <a:latin typeface="Times New Roman" pitchFamily="18" charset="0"/>
              </a:rPr>
              <a:t>першун, паприка, парадајз</a:t>
            </a:r>
            <a:r>
              <a:rPr lang="fr-FR" sz="2400" b="1">
                <a:latin typeface="Times New Roman" pitchFamily="18" charset="0"/>
              </a:rPr>
              <a:t>)</a:t>
            </a:r>
          </a:p>
          <a:p>
            <a:pPr lvl="3"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воће (</a:t>
            </a:r>
            <a:r>
              <a:rPr lang="fr-FR" sz="2400" b="1" i="1">
                <a:latin typeface="Times New Roman" pitchFamily="18" charset="0"/>
              </a:rPr>
              <a:t>цитрусно</a:t>
            </a:r>
            <a:r>
              <a:rPr lang="fr-FR" sz="2400" b="1">
                <a:latin typeface="Times New Roman" pitchFamily="18" charset="0"/>
              </a:rPr>
              <a:t>)</a:t>
            </a:r>
            <a:r>
              <a:rPr lang="sr-Latn-CS" sz="2400" b="1">
                <a:latin typeface="Times New Roman" pitchFamily="18" charset="0"/>
              </a:rPr>
              <a:t>, бобичасто, јагодичасто</a:t>
            </a:r>
          </a:p>
          <a:p>
            <a:pPr lvl="3" algn="just" eaLnBrk="0" hangingPunct="0"/>
            <a:endParaRPr lang="fr-FR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C витамин је осетљив на топлоту, светло</a:t>
            </a:r>
            <a:r>
              <a:rPr lang="sr-Latn-CS" sz="2400" b="1">
                <a:latin typeface="Times New Roman" pitchFamily="18" charset="0"/>
              </a:rPr>
              <a:t>ст</a:t>
            </a:r>
            <a:r>
              <a:rPr lang="en-US" sz="2400" b="1">
                <a:latin typeface="Times New Roman" pitchFamily="18" charset="0"/>
              </a:rPr>
              <a:t>, алкалије и оксидацију (</a:t>
            </a:r>
            <a:r>
              <a:rPr lang="en-US" sz="2400" b="1">
                <a:latin typeface="Times New Roman" pitchFamily="18" charset="0"/>
                <a:cs typeface="Times New Roman" pitchFamily="18" charset="0"/>
              </a:rPr>
              <a:t>&gt;</a:t>
            </a:r>
            <a:r>
              <a:rPr lang="en-US" sz="2400" b="1" i="1">
                <a:latin typeface="Times New Roman" pitchFamily="18" charset="0"/>
              </a:rPr>
              <a:t>50% се губи при уобичајеној кулинарској обради</a:t>
            </a:r>
            <a:r>
              <a:rPr lang="en-US" sz="2400" b="1">
                <a:latin typeface="Times New Roman" pitchFamily="18" charset="0"/>
              </a:rPr>
              <a:t>).</a:t>
            </a:r>
            <a:endParaRPr lang="en-US" sz="2400" b="1" i="1">
              <a:latin typeface="Times New Roman" pitchFamily="18" charset="0"/>
            </a:endParaRPr>
          </a:p>
        </p:txBody>
      </p:sp>
    </p:spTree>
  </p:cSld>
  <p:clrMapOvr>
    <a:masterClrMapping/>
  </p:clrMapOvr>
  <p:transition advTm="19373"/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Text Box 2"/>
          <p:cNvSpPr txBox="1">
            <a:spLocks noChangeArrowheads="1"/>
          </p:cNvSpPr>
          <p:nvPr/>
        </p:nvSpPr>
        <p:spPr bwMode="auto">
          <a:xfrm>
            <a:off x="762000" y="1524000"/>
            <a:ext cx="7696200" cy="3324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C</a:t>
            </a:r>
            <a:endParaRPr lang="sr-Latn-CS" sz="2800" b="1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Препоручен дневни унос</a:t>
            </a:r>
            <a:r>
              <a:rPr lang="fr-FR" sz="2800" b="1">
                <a:latin typeface="Times New Roman" pitchFamily="18" charset="0"/>
              </a:rPr>
              <a:t> </a:t>
            </a:r>
            <a:endParaRPr lang="en-US" sz="2800" b="1">
              <a:latin typeface="Times New Roman" pitchFamily="18" charset="0"/>
            </a:endParaRPr>
          </a:p>
          <a:p>
            <a:pPr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800" b="1">
                <a:latin typeface="Times New Roman" pitchFamily="18" charset="0"/>
              </a:rPr>
              <a:t>75</a:t>
            </a:r>
            <a:r>
              <a:rPr lang="en-US" sz="2800" b="1">
                <a:latin typeface="Times New Roman" pitchFamily="18" charset="0"/>
              </a:rPr>
              <a:t> mg </a:t>
            </a:r>
            <a:r>
              <a:rPr lang="sr-Latn-CS" sz="2800" b="1">
                <a:latin typeface="Times New Roman" pitchFamily="18" charset="0"/>
              </a:rPr>
              <a:t>жене</a:t>
            </a:r>
          </a:p>
          <a:p>
            <a:pPr lvl="2" algn="just" eaLnBrk="0" hangingPunct="0">
              <a:buFontTx/>
              <a:buChar char="•"/>
            </a:pPr>
            <a:r>
              <a:rPr lang="sr-Latn-CS" sz="2800" b="1">
                <a:latin typeface="Times New Roman" pitchFamily="18" charset="0"/>
              </a:rPr>
              <a:t>         90 </a:t>
            </a:r>
            <a:r>
              <a:rPr lang="en-US" sz="2800" b="1">
                <a:latin typeface="Times New Roman" pitchFamily="18" charset="0"/>
              </a:rPr>
              <a:t>mg </a:t>
            </a:r>
            <a:r>
              <a:rPr lang="sr-Latn-CS" sz="2800" b="1">
                <a:latin typeface="Times New Roman" pitchFamily="18" charset="0"/>
              </a:rPr>
              <a:t>мушкарци</a:t>
            </a:r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000" b="1">
              <a:solidFill>
                <a:srgbClr val="FFFFCC"/>
              </a:solidFill>
              <a:latin typeface="Times New Roman" pitchFamily="18" charset="0"/>
            </a:endParaRPr>
          </a:p>
          <a:p>
            <a:pPr algn="just" eaLnBrk="0" hangingPunct="0"/>
            <a:endParaRPr lang="en-US" sz="2000" b="1">
              <a:solidFill>
                <a:srgbClr val="FFFFCC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ransition advTm="967"/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Text Box 2"/>
          <p:cNvSpPr txBox="1">
            <a:spLocks noChangeArrowheads="1"/>
          </p:cNvSpPr>
          <p:nvPr/>
        </p:nvSpPr>
        <p:spPr bwMode="auto">
          <a:xfrm>
            <a:off x="395288" y="381000"/>
            <a:ext cx="8278812" cy="6575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C</a:t>
            </a:r>
            <a:r>
              <a:rPr lang="en-US" sz="2800" b="1">
                <a:latin typeface="Times New Roman" pitchFamily="18" charset="0"/>
              </a:rPr>
              <a:t> И ЗДРАВЉЕ</a:t>
            </a:r>
            <a:endParaRPr lang="en-US" sz="2800" b="1" i="1">
              <a:latin typeface="Times New Roman" pitchFamily="18" charset="0"/>
            </a:endParaRPr>
          </a:p>
          <a:p>
            <a:pPr algn="just" eaLnBrk="0" hangingPunct="0"/>
            <a:endParaRPr lang="en-US" sz="14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 i="1">
                <a:latin typeface="Times New Roman" pitchFamily="18" charset="0"/>
              </a:rPr>
              <a:t>Дефицит</a:t>
            </a:r>
          </a:p>
          <a:p>
            <a:pPr algn="just" eaLnBrk="0" hangingPunct="0"/>
            <a:endParaRPr lang="en-US" sz="16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Обољење је познато под називом скорбут</a:t>
            </a:r>
            <a:r>
              <a:rPr lang="sr-Latn-CS" sz="2400" b="1">
                <a:latin typeface="Times New Roman" pitchFamily="18" charset="0"/>
              </a:rPr>
              <a:t> (узроковано смањењем синтезе колагена):</a:t>
            </a:r>
            <a:r>
              <a:rPr lang="nl-NL" sz="2400" b="1">
                <a:latin typeface="Times New Roman" pitchFamily="18" charset="0"/>
              </a:rPr>
              <a:t> </a:t>
            </a: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ране тешко зарастају, отварају се старе ране, болови и отоци зглобова, преломи костију, губитак зуба, ситна капиларна крвављења, крварење из десни, депресија и др. 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Макорцитна и микроцитна хипохромна анемија</a:t>
            </a:r>
          </a:p>
          <a:p>
            <a:pPr algn="just" eaLnBrk="0" hangingPunct="0">
              <a:buFontTx/>
              <a:buChar char="•"/>
            </a:pP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Данас се јавља код сиромашних, особа које уносе мало воћа и поврћа, одојчади храњене искључиво крављим млеком, алкохоличара.</a:t>
            </a:r>
            <a:r>
              <a:rPr lang="sr-Latn-CS" sz="2400" b="1">
                <a:latin typeface="Times New Roman" pitchFamily="18" charset="0"/>
              </a:rPr>
              <a:t> </a:t>
            </a:r>
          </a:p>
          <a:p>
            <a:pPr algn="just" eaLnBrk="0" hangingPunct="0">
              <a:buFontTx/>
              <a:buChar char="•"/>
            </a:pPr>
            <a:endParaRPr lang="nl-NL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39122"/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Text Box 2"/>
          <p:cNvSpPr txBox="1">
            <a:spLocks noChangeArrowheads="1"/>
          </p:cNvSpPr>
          <p:nvPr/>
        </p:nvSpPr>
        <p:spPr bwMode="auto">
          <a:xfrm>
            <a:off x="762000" y="381000"/>
            <a:ext cx="7696200" cy="572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C</a:t>
            </a:r>
            <a:r>
              <a:rPr lang="en-US" sz="2800" b="1">
                <a:latin typeface="Times New Roman" pitchFamily="18" charset="0"/>
              </a:rPr>
              <a:t> И ЗДРАВЉЕ</a:t>
            </a:r>
            <a:endParaRPr lang="en-US" sz="2800" b="1" i="1">
              <a:latin typeface="Times New Roman" pitchFamily="18" charset="0"/>
            </a:endParaRP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algn="just" eaLnBrk="0" hangingPunct="0"/>
            <a:r>
              <a:rPr lang="nl-NL" sz="2800" b="1" i="1">
                <a:latin typeface="Times New Roman" pitchFamily="18" charset="0"/>
              </a:rPr>
              <a:t>Токсичност</a:t>
            </a:r>
          </a:p>
          <a:p>
            <a:pPr algn="just" eaLnBrk="0" hangingPunct="0"/>
            <a:endParaRPr lang="nl-NL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релативно атоксичан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fr-FR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ГИТ тегобе (дијареја) и </a:t>
            </a:r>
            <a:r>
              <a:rPr lang="sr-Latn-CS" sz="2400" b="1">
                <a:latin typeface="Calibri" pitchFamily="34" charset="0"/>
              </a:rPr>
              <a:t>↑лучење урина</a:t>
            </a:r>
          </a:p>
          <a:p>
            <a:pPr algn="just" eaLnBrk="0" hangingPunct="0"/>
            <a:endParaRPr lang="sr-Latn-CS" sz="2400" b="1">
              <a:latin typeface="Calibri" pitchFamily="34" charset="0"/>
              <a:cs typeface="Calibri" pitchFamily="34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к</a:t>
            </a:r>
            <a:r>
              <a:rPr lang="fr-FR" sz="2400" b="1">
                <a:latin typeface="Times New Roman" pitchFamily="18" charset="0"/>
              </a:rPr>
              <a:t>од особа склоних стварању бубрежних каменаца или оптерећених гвожђем могу се појавити токсични ефекти, па се код њих не саветује већи унос од препорученог.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Тетрациклини, орални контрацептиви и аспирин </a:t>
            </a:r>
            <a:r>
              <a:rPr lang="sr-Latn-CS" sz="2400" b="1">
                <a:latin typeface="Calibri" pitchFamily="34" charset="0"/>
              </a:rPr>
              <a:t>↓конц. овог витамина у плазми.</a:t>
            </a:r>
            <a:endParaRPr lang="sr-Latn-CS" sz="2400" b="1">
              <a:latin typeface="Calibri" pitchFamily="34" charset="0"/>
              <a:cs typeface="Calibri" pitchFamily="34" charset="0"/>
            </a:endParaRPr>
          </a:p>
        </p:txBody>
      </p:sp>
    </p:spTree>
  </p:cSld>
  <p:clrMapOvr>
    <a:masterClrMapping/>
  </p:clrMapOvr>
  <p:transition advTm="46456"/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Text Box 2"/>
          <p:cNvSpPr txBox="1">
            <a:spLocks noChangeArrowheads="1"/>
          </p:cNvSpPr>
          <p:nvPr/>
        </p:nvSpPr>
        <p:spPr bwMode="auto">
          <a:xfrm>
            <a:off x="323850" y="685800"/>
            <a:ext cx="8210550" cy="4230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ВИТАМИНИ </a:t>
            </a:r>
            <a:r>
              <a:rPr lang="en-US" sz="3200" b="1">
                <a:latin typeface="Times New Roman" pitchFamily="18" charset="0"/>
              </a:rPr>
              <a:t>B </a:t>
            </a:r>
            <a:r>
              <a:rPr lang="en-US" sz="2800" b="1">
                <a:latin typeface="Times New Roman" pitchFamily="18" charset="0"/>
              </a:rPr>
              <a:t>ГРУПЕ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Обухватају већи број различитих супстанци по хемијској структури и биолошком деловању!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Углавном су кофактори у бројним ензимима који учестују у метаболизму хранљивих материја.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Главни извор им је заједнички: изнутрице (</a:t>
            </a:r>
            <a:r>
              <a:rPr lang="en-US" sz="2400" b="1" i="1">
                <a:latin typeface="Times New Roman" pitchFamily="18" charset="0"/>
              </a:rPr>
              <a:t>пре свега јетра</a:t>
            </a:r>
            <a:r>
              <a:rPr lang="en-US" sz="2400" b="1">
                <a:latin typeface="Times New Roman" pitchFamily="18" charset="0"/>
              </a:rPr>
              <a:t>) и квасац!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0826"/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Text Box 2"/>
          <p:cNvSpPr txBox="1">
            <a:spLocks noChangeArrowheads="1"/>
          </p:cNvSpPr>
          <p:nvPr/>
        </p:nvSpPr>
        <p:spPr bwMode="auto">
          <a:xfrm>
            <a:off x="762000" y="914400"/>
            <a:ext cx="7696200" cy="5024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B</a:t>
            </a:r>
            <a:r>
              <a:rPr lang="en-US" sz="2800" b="1" baseline="-25000">
                <a:latin typeface="Times New Roman" pitchFamily="18" charset="0"/>
              </a:rPr>
              <a:t>1</a:t>
            </a:r>
            <a:r>
              <a:rPr lang="en-US" sz="2800" b="1">
                <a:latin typeface="Times New Roman" pitchFamily="18" charset="0"/>
              </a:rPr>
              <a:t> (</a:t>
            </a:r>
            <a:r>
              <a:rPr lang="sr-Latn-CS" sz="2800" b="1" i="1"/>
              <a:t>тиамин,</a:t>
            </a:r>
            <a:r>
              <a:rPr lang="sr-Latn-CS" sz="2800" b="1" i="1">
                <a:latin typeface="Times New Roman" pitchFamily="18" charset="0"/>
              </a:rPr>
              <a:t> </a:t>
            </a:r>
            <a:r>
              <a:rPr lang="sr-Latn-CS" sz="2800" b="1" i="1"/>
              <a:t>анеурин</a:t>
            </a:r>
            <a:r>
              <a:rPr lang="en-US" sz="2800" b="1">
                <a:latin typeface="Times New Roman" pitchFamily="18" charset="0"/>
              </a:rPr>
              <a:t>) - </a:t>
            </a:r>
            <a:r>
              <a:rPr lang="en-US" sz="2800" b="1" i="1">
                <a:latin typeface="Times New Roman" pitchFamily="18" charset="0"/>
              </a:rPr>
              <a:t>значај и улога</a:t>
            </a:r>
          </a:p>
          <a:p>
            <a:pPr eaLnBrk="0" hangingPunct="0"/>
            <a:endParaRPr lang="en-US" sz="2800" b="1" i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у облику тиаминпирофосфата (</a:t>
            </a:r>
            <a:r>
              <a:rPr lang="en-US" sz="2400" b="1" i="1">
                <a:latin typeface="Times New Roman" pitchFamily="18" charset="0"/>
              </a:rPr>
              <a:t>TPP</a:t>
            </a:r>
            <a:r>
              <a:rPr lang="en-US" sz="2400" b="1">
                <a:latin typeface="Times New Roman" pitchFamily="18" charset="0"/>
              </a:rPr>
              <a:t>) </a:t>
            </a:r>
            <a:r>
              <a:rPr lang="sr-Latn-CS" sz="2400" b="1">
                <a:latin typeface="Times New Roman" pitchFamily="18" charset="0"/>
              </a:rPr>
              <a:t>коензим </a:t>
            </a:r>
            <a:r>
              <a:rPr lang="en-US" sz="2400" b="1">
                <a:latin typeface="Times New Roman" pitchFamily="18" charset="0"/>
              </a:rPr>
              <a:t>у метаболизму угљених хидрата</a:t>
            </a:r>
            <a:r>
              <a:rPr lang="sr-Latn-CS" sz="2400" b="1">
                <a:latin typeface="Times New Roman" pitchFamily="18" charset="0"/>
              </a:rPr>
              <a:t> и масти</a:t>
            </a:r>
            <a:r>
              <a:rPr lang="en-US" sz="2400" b="1">
                <a:latin typeface="Times New Roman" pitchFamily="18" charset="0"/>
              </a:rPr>
              <a:t> (</a:t>
            </a:r>
            <a:r>
              <a:rPr lang="en-US" sz="2400" b="1" i="1">
                <a:latin typeface="Times New Roman" pitchFamily="18" charset="0"/>
              </a:rPr>
              <a:t>разградња глукозе и претварање глукозе у масти</a:t>
            </a:r>
            <a:r>
              <a:rPr lang="en-US" sz="2400" b="1">
                <a:latin typeface="Times New Roman" pitchFamily="18" charset="0"/>
              </a:rPr>
              <a:t>)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као коензим у бројним реакцијама везаним за правилну функцију мишићног и нервног ткива.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тиамин-трифосфат (</a:t>
            </a:r>
            <a:r>
              <a:rPr lang="en-US" sz="2400" b="1">
                <a:latin typeface="Times New Roman" pitchFamily="18" charset="0"/>
              </a:rPr>
              <a:t>TTP</a:t>
            </a:r>
            <a:r>
              <a:rPr lang="sr-Latn-CS" sz="2400" b="1">
                <a:latin typeface="Times New Roman" pitchFamily="18" charset="0"/>
              </a:rPr>
              <a:t>) има улогу </a:t>
            </a:r>
            <a:r>
              <a:rPr lang="en-US" sz="2400" b="1">
                <a:latin typeface="Times New Roman" pitchFamily="18" charset="0"/>
              </a:rPr>
              <a:t> </a:t>
            </a:r>
            <a:r>
              <a:rPr lang="sr-Latn-CS" sz="2400" b="1">
                <a:latin typeface="Times New Roman" pitchFamily="18" charset="0"/>
              </a:rPr>
              <a:t>у преносу нервних импулса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7592"/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Text Box 2"/>
          <p:cNvSpPr txBox="1">
            <a:spLocks noChangeArrowheads="1"/>
          </p:cNvSpPr>
          <p:nvPr/>
        </p:nvSpPr>
        <p:spPr bwMode="auto">
          <a:xfrm>
            <a:off x="762000" y="228600"/>
            <a:ext cx="7696200" cy="4841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1</a:t>
            </a:r>
            <a:r>
              <a:rPr lang="en-US" sz="3200" b="1">
                <a:latin typeface="Times New Roman" pitchFamily="18" charset="0"/>
              </a:rPr>
              <a:t> </a:t>
            </a:r>
            <a:r>
              <a:rPr lang="en-US" sz="2800" b="1">
                <a:latin typeface="Times New Roman" pitchFamily="18" charset="0"/>
              </a:rPr>
              <a:t>- </a:t>
            </a:r>
            <a:r>
              <a:rPr lang="en-US" sz="2800" b="1" i="1">
                <a:latin typeface="Times New Roman" pitchFamily="18" charset="0"/>
              </a:rPr>
              <a:t>апсорпција и метаболизам</a:t>
            </a: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Апсорбује се у горњим партијама танког црева, активно уз присуство адено</a:t>
            </a:r>
            <a:r>
              <a:rPr lang="sr-Latn-CS" sz="2400" b="1">
                <a:latin typeface="Times New Roman" pitchFamily="18" charset="0"/>
              </a:rPr>
              <a:t>з</a:t>
            </a:r>
            <a:r>
              <a:rPr lang="en-US" sz="2400" b="1">
                <a:latin typeface="Times New Roman" pitchFamily="18" charset="0"/>
              </a:rPr>
              <a:t>ин-трифосфатазе.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 </a:t>
            </a: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Алкохол инхибира активни транспорт тиамина и </a:t>
            </a:r>
            <a:r>
              <a:rPr lang="sr-Latn-CS" sz="2400" b="1">
                <a:latin typeface="Calibri" pitchFamily="34" charset="0"/>
              </a:rPr>
              <a:t>↑ уринарну секрецију овог витамина (дефицит се јавља код алкохоличара), не ремети пасивну дифузију</a:t>
            </a:r>
          </a:p>
          <a:p>
            <a:pPr algn="just" eaLnBrk="0" hangingPunct="0"/>
            <a:endParaRPr lang="sr-Latn-CS" sz="2400" b="1">
              <a:latin typeface="Calibri" pitchFamily="34" charset="0"/>
              <a:cs typeface="Calibri" pitchFamily="34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Када је унос витамина B</a:t>
            </a:r>
            <a:r>
              <a:rPr lang="en-US" sz="2400" b="1" baseline="-25000">
                <a:latin typeface="Times New Roman" pitchFamily="18" charset="0"/>
              </a:rPr>
              <a:t>1</a:t>
            </a:r>
            <a:r>
              <a:rPr lang="en-US" sz="2400" b="1">
                <a:latin typeface="Times New Roman" pitchFamily="18" charset="0"/>
              </a:rPr>
              <a:t> већи од 5 mg дневно онда се апсорбује и пасивно.</a:t>
            </a:r>
            <a:r>
              <a:rPr lang="en-US" sz="2800" b="1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ransition advTm="28740"/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Text Box 2"/>
          <p:cNvSpPr txBox="1">
            <a:spLocks noChangeArrowheads="1"/>
          </p:cNvSpPr>
          <p:nvPr/>
        </p:nvSpPr>
        <p:spPr bwMode="auto">
          <a:xfrm>
            <a:off x="468313" y="609600"/>
            <a:ext cx="7696200" cy="6089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1</a:t>
            </a:r>
            <a:r>
              <a:rPr lang="en-US" sz="3200" b="1">
                <a:latin typeface="Times New Roman" pitchFamily="18" charset="0"/>
              </a:rPr>
              <a:t> </a:t>
            </a:r>
            <a:r>
              <a:rPr lang="en-US" sz="2800" b="1">
                <a:latin typeface="Times New Roman" pitchFamily="18" charset="0"/>
              </a:rPr>
              <a:t>-</a:t>
            </a:r>
            <a:r>
              <a:rPr lang="en-US" sz="2400" b="1" i="1">
                <a:latin typeface="Times New Roman" pitchFamily="18" charset="0"/>
              </a:rPr>
              <a:t> </a:t>
            </a:r>
            <a:r>
              <a:rPr lang="en-US" sz="2800" b="1" i="1">
                <a:latin typeface="Times New Roman" pitchFamily="18" charset="0"/>
              </a:rPr>
              <a:t>садржај у храни </a:t>
            </a:r>
            <a:endParaRPr lang="sr-Latn-CS" sz="2800" b="1" i="1">
              <a:latin typeface="Times New Roman" pitchFamily="18" charset="0"/>
            </a:endParaRPr>
          </a:p>
          <a:p>
            <a:pPr eaLnBrk="0" hangingPunct="0"/>
            <a:endParaRPr lang="sr-Latn-CS" sz="2800" b="1" i="1">
              <a:latin typeface="Times New Roman" pitchFamily="18" charset="0"/>
            </a:endParaRPr>
          </a:p>
          <a:p>
            <a:pPr eaLnBrk="0" hangingPunct="0"/>
            <a:r>
              <a:rPr lang="fr-FR" sz="2800" b="1">
                <a:latin typeface="Times New Roman" pitchFamily="18" charset="0"/>
              </a:rPr>
              <a:t>ГЛАВНИ ИЗВОР</a:t>
            </a:r>
          </a:p>
          <a:p>
            <a:pPr algn="just" eaLnBrk="0" hangingPunct="0"/>
            <a:endParaRPr lang="fr-FR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 i="1">
                <a:latin typeface="Times New Roman" pitchFamily="18" charset="0"/>
              </a:rPr>
              <a:t>намирнице биљног порекла</a:t>
            </a:r>
            <a:endParaRPr lang="fr-FR" sz="2400" b="1">
              <a:latin typeface="Times New Roman" pitchFamily="18" charset="0"/>
            </a:endParaRPr>
          </a:p>
          <a:p>
            <a:pPr lvl="4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интегралне житарице</a:t>
            </a:r>
          </a:p>
          <a:p>
            <a:pPr lvl="4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легуминозе (</a:t>
            </a:r>
            <a:r>
              <a:rPr lang="en-US" sz="2400" b="1" i="1">
                <a:latin typeface="Times New Roman" pitchFamily="18" charset="0"/>
              </a:rPr>
              <a:t>пасуљ, грашак и др</a:t>
            </a:r>
            <a:r>
              <a:rPr lang="en-US" sz="2400" b="1">
                <a:latin typeface="Times New Roman" pitchFamily="18" charset="0"/>
              </a:rPr>
              <a:t>.)</a:t>
            </a:r>
            <a:r>
              <a:rPr lang="sr-Latn-CS" sz="2400" b="1">
                <a:latin typeface="Times New Roman" pitchFamily="18" charset="0"/>
              </a:rPr>
              <a:t> језграсто воће</a:t>
            </a:r>
            <a:endParaRPr lang="en-US" sz="2400" b="1">
              <a:latin typeface="Times New Roman" pitchFamily="18" charset="0"/>
            </a:endParaRPr>
          </a:p>
          <a:p>
            <a:pPr lvl="4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квасац</a:t>
            </a:r>
          </a:p>
          <a:p>
            <a:pPr lvl="4" algn="just" eaLnBrk="0" hangingPunct="0"/>
            <a:endParaRPr lang="fr-FR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 i="1">
                <a:latin typeface="Times New Roman" pitchFamily="18" charset="0"/>
              </a:rPr>
              <a:t>намирнице животињског порекла</a:t>
            </a:r>
            <a:endParaRPr lang="fr-FR" sz="2400" b="1">
              <a:latin typeface="Times New Roman" pitchFamily="18" charset="0"/>
            </a:endParaRPr>
          </a:p>
          <a:p>
            <a:pPr lvl="4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свињско месо</a:t>
            </a:r>
            <a:r>
              <a:rPr lang="sr-Latn-CS" sz="2400" b="1">
                <a:latin typeface="Times New Roman" pitchFamily="18" charset="0"/>
              </a:rPr>
              <a:t>, риба, јаја</a:t>
            </a:r>
            <a:endParaRPr lang="fr-FR" sz="2400" b="1">
              <a:latin typeface="Times New Roman" pitchFamily="18" charset="0"/>
            </a:endParaRPr>
          </a:p>
          <a:p>
            <a:pPr lvl="4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изнутрице</a:t>
            </a:r>
            <a:endParaRPr lang="sr-Latn-CS" sz="2400" b="1">
              <a:latin typeface="Times New Roman" pitchFamily="18" charset="0"/>
            </a:endParaRPr>
          </a:p>
          <a:p>
            <a:pPr lvl="4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fr-FR" sz="2400" b="1">
              <a:latin typeface="Times New Roman" pitchFamily="18" charset="0"/>
            </a:endParaRPr>
          </a:p>
          <a:p>
            <a:pPr lvl="4" eaLnBrk="0" hangingPunct="0"/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5070"/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Text Box 2"/>
          <p:cNvSpPr txBox="1">
            <a:spLocks noChangeArrowheads="1"/>
          </p:cNvSpPr>
          <p:nvPr/>
        </p:nvSpPr>
        <p:spPr bwMode="auto">
          <a:xfrm>
            <a:off x="762000" y="1524000"/>
            <a:ext cx="7696200" cy="2592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sr-Latn-CS" sz="3200" b="1" baseline="-25000">
                <a:latin typeface="Times New Roman" pitchFamily="18" charset="0"/>
              </a:rPr>
              <a:t>1</a:t>
            </a:r>
          </a:p>
          <a:p>
            <a:pPr eaLnBrk="0" hangingPunct="0"/>
            <a:r>
              <a:rPr lang="sr-Latn-CS" sz="2800" b="1">
                <a:latin typeface="Times New Roman" pitchFamily="18" charset="0"/>
              </a:rPr>
              <a:t>Препоручен дневни унос</a:t>
            </a:r>
            <a:r>
              <a:rPr lang="fr-FR" sz="2800" b="1">
                <a:latin typeface="Times New Roman" pitchFamily="18" charset="0"/>
              </a:rPr>
              <a:t> </a:t>
            </a:r>
            <a:endParaRPr lang="en-US" sz="2800" b="1">
              <a:latin typeface="Times New Roman" pitchFamily="18" charset="0"/>
            </a:endParaRPr>
          </a:p>
          <a:p>
            <a:pPr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800" b="1">
                <a:latin typeface="Times New Roman" pitchFamily="18" charset="0"/>
              </a:rPr>
              <a:t>1.2</a:t>
            </a:r>
            <a:r>
              <a:rPr lang="en-US" sz="2800" b="1">
                <a:latin typeface="Times New Roman" pitchFamily="18" charset="0"/>
              </a:rPr>
              <a:t> mg  </a:t>
            </a:r>
            <a:r>
              <a:rPr lang="sr-Latn-CS" sz="2800" b="1">
                <a:latin typeface="Times New Roman" pitchFamily="18" charset="0"/>
              </a:rPr>
              <a:t>мушкарци</a:t>
            </a: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800" b="1">
                <a:latin typeface="Times New Roman" pitchFamily="18" charset="0"/>
              </a:rPr>
              <a:t>1.1</a:t>
            </a:r>
            <a:r>
              <a:rPr lang="en-US" sz="2800" b="1">
                <a:latin typeface="Times New Roman" pitchFamily="18" charset="0"/>
              </a:rPr>
              <a:t> mg  </a:t>
            </a:r>
            <a:r>
              <a:rPr lang="sr-Latn-CS" sz="2800" b="1">
                <a:latin typeface="Times New Roman" pitchFamily="18" charset="0"/>
              </a:rPr>
              <a:t>жене </a:t>
            </a:r>
          </a:p>
          <a:p>
            <a:pPr algn="just" eaLnBrk="0" hangingPunct="0"/>
            <a:endParaRPr lang="en-US" sz="20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686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762000" y="2084388"/>
            <a:ext cx="7696200" cy="3935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hangingPunct="0"/>
            <a:r>
              <a:rPr lang="de-DE" sz="2800" b="1">
                <a:latin typeface="Times New Roman" pitchFamily="18" charset="0"/>
              </a:rPr>
              <a:t>Подела према растворљивости у мастима</a:t>
            </a:r>
            <a:r>
              <a:rPr lang="sr-Latn-CS" sz="2800" b="1">
                <a:latin typeface="Times New Roman" pitchFamily="18" charset="0"/>
              </a:rPr>
              <a:t>,</a:t>
            </a:r>
            <a:r>
              <a:rPr lang="de-DE" sz="2800" b="1">
                <a:latin typeface="Times New Roman" pitchFamily="18" charset="0"/>
              </a:rPr>
              <a:t> односно води:</a:t>
            </a:r>
          </a:p>
          <a:p>
            <a:pPr algn="just" eaLnBrk="0" hangingPunct="0"/>
            <a:endParaRPr lang="de-DE" sz="2800" b="1">
              <a:latin typeface="Times New Roman" pitchFamily="18" charset="0"/>
            </a:endParaRPr>
          </a:p>
          <a:p>
            <a:pPr algn="just" eaLnBrk="0" hangingPunct="0"/>
            <a:endParaRPr lang="de-DE" sz="2800" b="1">
              <a:latin typeface="Times New Roman" pitchFamily="18" charset="0"/>
            </a:endParaRPr>
          </a:p>
          <a:p>
            <a:pPr lvl="2" algn="just" eaLnBrk="0" hangingPunct="0"/>
            <a:r>
              <a:rPr lang="de-DE" sz="2800" b="1">
                <a:latin typeface="Times New Roman" pitchFamily="18" charset="0"/>
                <a:cs typeface="Times New Roman" pitchFamily="18" charset="0"/>
              </a:rPr>
              <a:t>1.	</a:t>
            </a:r>
            <a:r>
              <a:rPr lang="de-DE" sz="2800" b="1">
                <a:latin typeface="Times New Roman" pitchFamily="18" charset="0"/>
              </a:rPr>
              <a:t>ЛИПОСОЛУБИЛНИ</a:t>
            </a:r>
          </a:p>
          <a:p>
            <a:pPr algn="just" eaLnBrk="0" hangingPunct="0"/>
            <a:endParaRPr lang="de-DE" sz="2800" b="1">
              <a:latin typeface="Times New Roman" pitchFamily="18" charset="0"/>
            </a:endParaRPr>
          </a:p>
          <a:p>
            <a:pPr algn="just" eaLnBrk="0" hangingPunct="0"/>
            <a:endParaRPr lang="de-DE" sz="2800" b="1">
              <a:latin typeface="Times New Roman" pitchFamily="18" charset="0"/>
            </a:endParaRPr>
          </a:p>
          <a:p>
            <a:pPr lvl="2" algn="just" eaLnBrk="0" hangingPunct="0"/>
            <a:r>
              <a:rPr lang="de-DE" sz="2800" b="1">
                <a:latin typeface="Times New Roman" pitchFamily="18" charset="0"/>
                <a:cs typeface="Times New Roman" pitchFamily="18" charset="0"/>
              </a:rPr>
              <a:t>2.	</a:t>
            </a:r>
            <a:r>
              <a:rPr lang="de-DE" sz="2800" b="1">
                <a:latin typeface="Times New Roman" pitchFamily="18" charset="0"/>
              </a:rPr>
              <a:t>ХИДРОСОЛУБИЛНИ</a:t>
            </a:r>
          </a:p>
          <a:p>
            <a:pPr algn="just" eaLnBrk="0" hangingPunct="0"/>
            <a:endParaRPr lang="de-DE" sz="2800" b="1">
              <a:latin typeface="Times New Roman" pitchFamily="18" charset="0"/>
            </a:endParaRP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2362200" y="304800"/>
            <a:ext cx="5105400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 eaLnBrk="0" hangingPunct="0"/>
            <a:r>
              <a:rPr lang="sr-Latn-CS" sz="3200" b="1"/>
              <a:t>Витамини-подела</a:t>
            </a:r>
          </a:p>
          <a:p>
            <a:pPr>
              <a:spcBef>
                <a:spcPct val="50000"/>
              </a:spcBef>
            </a:pPr>
            <a:endParaRPr lang="en-US" sz="3200"/>
          </a:p>
        </p:txBody>
      </p:sp>
    </p:spTree>
  </p:cSld>
  <p:clrMapOvr>
    <a:masterClrMapping/>
  </p:clrMapOvr>
  <p:transition advTm="9672"/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ext Box 2"/>
          <p:cNvSpPr txBox="1">
            <a:spLocks noChangeArrowheads="1"/>
          </p:cNvSpPr>
          <p:nvPr/>
        </p:nvSpPr>
        <p:spPr bwMode="auto">
          <a:xfrm>
            <a:off x="0" y="152400"/>
            <a:ext cx="9144000" cy="63007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1</a:t>
            </a:r>
            <a:r>
              <a:rPr lang="en-US" sz="2800" b="1">
                <a:latin typeface="Times New Roman" pitchFamily="18" charset="0"/>
              </a:rPr>
              <a:t>  </a:t>
            </a:r>
            <a:r>
              <a:rPr lang="sr-Latn-CS" sz="2800" b="1">
                <a:latin typeface="Times New Roman" pitchFamily="18" charset="0"/>
              </a:rPr>
              <a:t>- </a:t>
            </a:r>
            <a:r>
              <a:rPr lang="sr-Latn-CS" sz="2800" b="1" i="1">
                <a:latin typeface="Times New Roman" pitchFamily="18" charset="0"/>
              </a:rPr>
              <a:t>д</a:t>
            </a:r>
            <a:r>
              <a:rPr lang="en-US" sz="2800" b="1" i="1">
                <a:latin typeface="Times New Roman" pitchFamily="18" charset="0"/>
              </a:rPr>
              <a:t>ефицит</a:t>
            </a:r>
            <a:endParaRPr lang="en-US" sz="2000" b="1">
              <a:latin typeface="Times New Roman" pitchFamily="18" charset="0"/>
            </a:endParaRPr>
          </a:p>
          <a:p>
            <a:pPr eaLnBrk="0" hangingPunct="0"/>
            <a:endParaRPr lang="en-US" sz="2000" b="1" i="1">
              <a:latin typeface="Times New Roman" pitchFamily="18" charset="0"/>
            </a:endParaRPr>
          </a:p>
          <a:p>
            <a:pPr algn="just" eaLnBrk="0" hangingPunct="0"/>
            <a:endParaRPr lang="en-US" sz="2000" b="1" i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Недостатак витамина B</a:t>
            </a:r>
            <a:r>
              <a:rPr lang="en-US" sz="2400" b="1" baseline="-25000">
                <a:latin typeface="Times New Roman" pitchFamily="18" charset="0"/>
              </a:rPr>
              <a:t>1</a:t>
            </a:r>
            <a:r>
              <a:rPr lang="en-US" sz="2400" b="1">
                <a:latin typeface="Times New Roman" pitchFamily="18" charset="0"/>
              </a:rPr>
              <a:t> када је дневни унос испод 0,1 mg на 1000 kcal дневно. </a:t>
            </a: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Обољење је познато под називом бери бери – “ја не могу”</a:t>
            </a:r>
            <a:r>
              <a:rPr lang="sr-Latn-CS" sz="2400" b="1">
                <a:latin typeface="Times New Roman" pitchFamily="18" charset="0"/>
              </a:rPr>
              <a:t> (употреба ољуштеног пиринча као главне житарице)</a:t>
            </a:r>
            <a:r>
              <a:rPr lang="en-US" sz="2400" b="1">
                <a:latin typeface="Times New Roman" pitchFamily="18" charset="0"/>
              </a:rPr>
              <a:t>. 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Облици:</a:t>
            </a:r>
          </a:p>
          <a:p>
            <a:pPr algn="just" eaLnBrk="0" hangingPunct="0"/>
            <a:r>
              <a:rPr lang="sr-Latn-CS" sz="2400" b="1">
                <a:latin typeface="Times New Roman" pitchFamily="18" charset="0"/>
              </a:rPr>
              <a:t>	-суви или неуритички, </a:t>
            </a:r>
          </a:p>
          <a:p>
            <a:pPr algn="just" eaLnBrk="0" hangingPunct="0"/>
            <a:r>
              <a:rPr lang="sr-Latn-CS" sz="2400" b="1">
                <a:latin typeface="Times New Roman" pitchFamily="18" charset="0"/>
              </a:rPr>
              <a:t>	-влажни или едематозни и </a:t>
            </a:r>
          </a:p>
          <a:p>
            <a:pPr algn="just" eaLnBrk="0" hangingPunct="0"/>
            <a:r>
              <a:rPr lang="sr-Latn-CS" sz="2400" b="1">
                <a:latin typeface="Times New Roman" pitchFamily="18" charset="0"/>
              </a:rPr>
              <a:t>	-акутни или фулминантни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/>
              <a:t>Знаци су: малаксалост, мишићна немоћ, поремећаји нервног (</a:t>
            </a:r>
            <a:r>
              <a:rPr lang="en-US" sz="2400" b="1" i="1"/>
              <a:t>слаба координација, пролазна и трајна одузетост руку и ногу</a:t>
            </a:r>
            <a:r>
              <a:rPr lang="sr-Latn-CS" sz="2400" b="1" i="1"/>
              <a:t>,</a:t>
            </a:r>
            <a:r>
              <a:rPr lang="en-US" sz="2400" b="1" i="1"/>
              <a:t> </a:t>
            </a:r>
            <a:r>
              <a:rPr lang="sr-Latn-CS" sz="2400" b="1"/>
              <a:t>периферна неуропатија, Верникеова енцефалопатија и Корсаковљева психоза, </a:t>
            </a:r>
            <a:r>
              <a:rPr lang="en-US" sz="2400" b="1"/>
              <a:t>) и кардиоваскуларног система (</a:t>
            </a:r>
            <a:r>
              <a:rPr lang="en-US" sz="2400" b="1" i="1"/>
              <a:t>попуштање срчаног мишића</a:t>
            </a:r>
            <a:r>
              <a:rPr lang="sr-Latn-CS" sz="2400" b="1"/>
              <a:t>), лактичка ацидоза</a:t>
            </a:r>
            <a:endParaRPr lang="en-US" sz="2400" b="1"/>
          </a:p>
        </p:txBody>
      </p:sp>
    </p:spTree>
  </p:cSld>
  <p:clrMapOvr>
    <a:masterClrMapping/>
  </p:clrMapOvr>
  <p:transition advTm="22624"/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Text Box 2"/>
          <p:cNvSpPr txBox="1">
            <a:spLocks noChangeArrowheads="1"/>
          </p:cNvSpPr>
          <p:nvPr/>
        </p:nvSpPr>
        <p:spPr bwMode="auto">
          <a:xfrm>
            <a:off x="755650" y="1268413"/>
            <a:ext cx="7696200" cy="44148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B</a:t>
            </a:r>
            <a:r>
              <a:rPr lang="en-US" sz="3200" b="1" baseline="-25000">
                <a:latin typeface="Times New Roman" pitchFamily="18" charset="0"/>
              </a:rPr>
              <a:t>1</a:t>
            </a:r>
            <a:r>
              <a:rPr lang="en-US" sz="2800" b="1">
                <a:latin typeface="Times New Roman" pitchFamily="18" charset="0"/>
              </a:rPr>
              <a:t> </a:t>
            </a:r>
            <a:r>
              <a:rPr lang="sr-Latn-CS" sz="2800" b="1">
                <a:latin typeface="Times New Roman" pitchFamily="18" charset="0"/>
              </a:rPr>
              <a:t>-дефицит</a:t>
            </a:r>
            <a:endParaRPr lang="fr-FR" sz="1400" b="1">
              <a:latin typeface="Times New Roman" pitchFamily="18" charset="0"/>
            </a:endParaRPr>
          </a:p>
          <a:p>
            <a:pPr algn="just" eaLnBrk="0" hangingPunct="0"/>
            <a:endParaRPr lang="en-US" sz="2000" b="1" i="1">
              <a:latin typeface="Times New Roman" pitchFamily="18" charset="0"/>
            </a:endParaRPr>
          </a:p>
          <a:p>
            <a:pPr algn="just" eaLnBrk="0" hangingPunct="0"/>
            <a:endParaRPr lang="en-US" sz="20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Ризична група су алкохоличари (</a:t>
            </a:r>
            <a:r>
              <a:rPr lang="en-US" sz="2400" b="1" i="1">
                <a:latin typeface="Times New Roman" pitchFamily="18" charset="0"/>
              </a:rPr>
              <a:t>због дејства алкохола смањује се апсорпција витамина у цреву, а и претварање тиамина у активну форму у јетри</a:t>
            </a:r>
            <a:r>
              <a:rPr lang="en-US" sz="2400" b="1">
                <a:latin typeface="Times New Roman" pitchFamily="18" charset="0"/>
              </a:rPr>
              <a:t>). 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Данас се јавља код сиромашних, особа које уносе мало воћа и поврћа, одојчади храњене искључиво крављим млеком, алкохоличара.</a:t>
            </a:r>
          </a:p>
        </p:txBody>
      </p:sp>
    </p:spTree>
  </p:cSld>
  <p:clrMapOvr>
    <a:masterClrMapping/>
  </p:clrMapOvr>
  <p:transition advTm="9111"/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Text Box 2"/>
          <p:cNvSpPr txBox="1">
            <a:spLocks noChangeArrowheads="1"/>
          </p:cNvSpPr>
          <p:nvPr/>
        </p:nvSpPr>
        <p:spPr bwMode="auto">
          <a:xfrm>
            <a:off x="430213" y="1052513"/>
            <a:ext cx="8713787" cy="429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2</a:t>
            </a:r>
            <a:r>
              <a:rPr lang="en-US" sz="2800" b="1" baseline="-25000">
                <a:latin typeface="Times New Roman" pitchFamily="18" charset="0"/>
              </a:rPr>
              <a:t> </a:t>
            </a:r>
            <a:r>
              <a:rPr lang="en-US" sz="2800" b="1">
                <a:latin typeface="Times New Roman" pitchFamily="18" charset="0"/>
              </a:rPr>
              <a:t>(</a:t>
            </a:r>
            <a:r>
              <a:rPr lang="sr-Latn-CS" sz="2800" b="1" i="1">
                <a:latin typeface="Times New Roman" pitchFamily="18" charset="0"/>
              </a:rPr>
              <a:t>рибофлавин</a:t>
            </a:r>
            <a:r>
              <a:rPr lang="en-US" sz="2800" b="1">
                <a:latin typeface="Times New Roman" pitchFamily="18" charset="0"/>
              </a:rPr>
              <a:t>) - з</a:t>
            </a:r>
            <a:r>
              <a:rPr lang="en-US" sz="2800" b="1" i="1">
                <a:latin typeface="Times New Roman" pitchFamily="18" charset="0"/>
              </a:rPr>
              <a:t>начај и улога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Витамин B</a:t>
            </a:r>
            <a:r>
              <a:rPr lang="en-US" sz="2400" b="1" baseline="-25000">
                <a:latin typeface="Times New Roman" pitchFamily="18" charset="0"/>
              </a:rPr>
              <a:t>2</a:t>
            </a:r>
            <a:r>
              <a:rPr lang="en-US" sz="2400" b="1">
                <a:latin typeface="Times New Roman" pitchFamily="18" charset="0"/>
              </a:rPr>
              <a:t> </a:t>
            </a:r>
            <a:r>
              <a:rPr lang="sr-Latn-CS" sz="2400" b="1">
                <a:latin typeface="Times New Roman" pitchFamily="18" charset="0"/>
              </a:rPr>
              <a:t>је прекурсор </a:t>
            </a:r>
            <a:r>
              <a:rPr lang="en-US" sz="2400" b="1">
                <a:latin typeface="Times New Roman" pitchFamily="18" charset="0"/>
              </a:rPr>
              <a:t>коензима:</a:t>
            </a: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флавин мононуклеотид (</a:t>
            </a:r>
            <a:r>
              <a:rPr lang="en-US" sz="2400" b="1" i="1">
                <a:latin typeface="Times New Roman" pitchFamily="18" charset="0"/>
              </a:rPr>
              <a:t>FMN</a:t>
            </a:r>
            <a:r>
              <a:rPr lang="en-US" sz="2400" b="1">
                <a:latin typeface="Times New Roman" pitchFamily="18" charset="0"/>
              </a:rPr>
              <a:t>)</a:t>
            </a: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флавин аденин-динуклеотид (</a:t>
            </a:r>
            <a:r>
              <a:rPr lang="en-US" sz="2400" b="1" i="1">
                <a:latin typeface="Times New Roman" pitchFamily="18" charset="0"/>
              </a:rPr>
              <a:t>FAD</a:t>
            </a:r>
            <a:r>
              <a:rPr lang="en-US" sz="2400" b="1">
                <a:latin typeface="Times New Roman" pitchFamily="18" charset="0"/>
              </a:rPr>
              <a:t>)</a:t>
            </a:r>
          </a:p>
          <a:p>
            <a:pPr lvl="2"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Ензими који садрже ове коензиме укључени су у низ оксидо-редуктивних реакција у организму (</a:t>
            </a:r>
            <a:r>
              <a:rPr lang="en-US" sz="2400" b="1" i="1">
                <a:latin typeface="Times New Roman" pitchFamily="18" charset="0"/>
              </a:rPr>
              <a:t>метаболизму енергије и протеина</a:t>
            </a:r>
            <a:r>
              <a:rPr lang="en-US" sz="2400" b="1">
                <a:latin typeface="Times New Roman" pitchFamily="18" charset="0"/>
              </a:rPr>
              <a:t>).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Важан је </a:t>
            </a:r>
            <a:r>
              <a:rPr lang="sr-Latn-CS" sz="2400" b="1">
                <a:latin typeface="Times New Roman" pitchFamily="18" charset="0"/>
              </a:rPr>
              <a:t>у </a:t>
            </a:r>
            <a:r>
              <a:rPr lang="en-US" sz="2400" b="1">
                <a:latin typeface="Times New Roman" pitchFamily="18" charset="0"/>
              </a:rPr>
              <a:t>антиоксидативн</a:t>
            </a:r>
            <a:r>
              <a:rPr lang="sr-Latn-CS" sz="2400" b="1">
                <a:latin typeface="Times New Roman" pitchFamily="18" charset="0"/>
              </a:rPr>
              <a:t>ом</a:t>
            </a:r>
            <a:r>
              <a:rPr lang="en-US" sz="2400" b="1">
                <a:latin typeface="Times New Roman" pitchFamily="18" charset="0"/>
              </a:rPr>
              <a:t> систем</a:t>
            </a:r>
            <a:r>
              <a:rPr lang="sr-Latn-CS" sz="2400" b="1">
                <a:latin typeface="Times New Roman" pitchFamily="18" charset="0"/>
              </a:rPr>
              <a:t>у</a:t>
            </a:r>
            <a:r>
              <a:rPr lang="en-US" sz="2400" b="1">
                <a:latin typeface="Times New Roman" pitchFamily="18" charset="0"/>
              </a:rPr>
              <a:t>. </a:t>
            </a:r>
          </a:p>
        </p:txBody>
      </p:sp>
    </p:spTree>
  </p:cSld>
  <p:clrMapOvr>
    <a:masterClrMapping/>
  </p:clrMapOvr>
  <p:transition advTm="22218"/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Text Box 2"/>
          <p:cNvSpPr txBox="1">
            <a:spLocks noChangeArrowheads="1"/>
          </p:cNvSpPr>
          <p:nvPr/>
        </p:nvSpPr>
        <p:spPr bwMode="auto">
          <a:xfrm>
            <a:off x="152400" y="228600"/>
            <a:ext cx="8763000" cy="538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2</a:t>
            </a:r>
            <a:r>
              <a:rPr lang="en-US" sz="2800" b="1">
                <a:latin typeface="Times New Roman" pitchFamily="18" charset="0"/>
              </a:rPr>
              <a:t> -</a:t>
            </a:r>
            <a:r>
              <a:rPr lang="en-US" sz="2400" b="1" i="1">
                <a:latin typeface="Times New Roman" pitchFamily="18" charset="0"/>
              </a:rPr>
              <a:t> </a:t>
            </a:r>
            <a:r>
              <a:rPr lang="en-US" sz="2800" b="1" i="1">
                <a:latin typeface="Times New Roman" pitchFamily="18" charset="0"/>
              </a:rPr>
              <a:t>апсорпција и метаболизам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Лако се апсорбује у горњим партијама танког црева специфичним транспортом.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Распоређује се по свим ткивима, али су резерве мале, па је неопходно стално </a:t>
            </a:r>
            <a:r>
              <a:rPr lang="sr-Latn-CS" sz="2400" b="1">
                <a:latin typeface="Times New Roman" pitchFamily="18" charset="0"/>
              </a:rPr>
              <a:t>га </a:t>
            </a:r>
            <a:r>
              <a:rPr lang="en-US" sz="2400" b="1">
                <a:latin typeface="Times New Roman" pitchFamily="18" charset="0"/>
              </a:rPr>
              <a:t>уносити.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Излучује се урином, али може и фецесом (</a:t>
            </a:r>
            <a:r>
              <a:rPr lang="fr-FR" sz="2400" b="1" i="1">
                <a:latin typeface="Times New Roman" pitchFamily="18" charset="0"/>
              </a:rPr>
              <a:t>могућа синтеза малих количина из хране под утицајем цревних бактерија</a:t>
            </a:r>
            <a:r>
              <a:rPr lang="fr-FR" sz="2400" b="1">
                <a:latin typeface="Times New Roman" pitchFamily="18" charset="0"/>
              </a:rPr>
              <a:t>).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Етанол утиче на хидролизу коензима и спречава апсорпцију слободног рибофлавина.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5625"/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Text Box 2"/>
          <p:cNvSpPr txBox="1">
            <a:spLocks noChangeArrowheads="1"/>
          </p:cNvSpPr>
          <p:nvPr/>
        </p:nvSpPr>
        <p:spPr bwMode="auto">
          <a:xfrm>
            <a:off x="609600" y="762000"/>
            <a:ext cx="7696200" cy="4597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B</a:t>
            </a:r>
            <a:r>
              <a:rPr lang="en-US" sz="3200" b="1" baseline="-25000">
                <a:latin typeface="Times New Roman" pitchFamily="18" charset="0"/>
              </a:rPr>
              <a:t>2</a:t>
            </a:r>
            <a:r>
              <a:rPr lang="en-US" sz="2800" b="1" baseline="-25000">
                <a:latin typeface="Times New Roman" pitchFamily="18" charset="0"/>
              </a:rPr>
              <a:t> </a:t>
            </a:r>
            <a:r>
              <a:rPr lang="en-US" sz="2800" b="1">
                <a:latin typeface="Times New Roman" pitchFamily="18" charset="0"/>
              </a:rPr>
              <a:t>-</a:t>
            </a:r>
            <a:r>
              <a:rPr lang="en-US" sz="2400" b="1" i="1">
                <a:latin typeface="Times New Roman" pitchFamily="18" charset="0"/>
              </a:rPr>
              <a:t> </a:t>
            </a:r>
            <a:r>
              <a:rPr lang="en-US" sz="2800" b="1" i="1">
                <a:latin typeface="Times New Roman" pitchFamily="18" charset="0"/>
              </a:rPr>
              <a:t>садржај у храни</a:t>
            </a:r>
            <a:endParaRPr lang="sr-Latn-CS" sz="2800" b="1" i="1">
              <a:latin typeface="Times New Roman" pitchFamily="18" charset="0"/>
            </a:endParaRPr>
          </a:p>
          <a:p>
            <a:pPr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ГЛАВНИ ИЗВОР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 i="1">
                <a:latin typeface="Times New Roman" pitchFamily="18" charset="0"/>
              </a:rPr>
              <a:t>намирнице животињског порекла</a:t>
            </a:r>
          </a:p>
          <a:p>
            <a:pPr lvl="3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млеко и млечни производи</a:t>
            </a: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месо, риба, јаја</a:t>
            </a: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изнутрице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 i="1">
                <a:latin typeface="Times New Roman" pitchFamily="18" charset="0"/>
              </a:rPr>
              <a:t>намирнице биљног порекла</a:t>
            </a:r>
          </a:p>
          <a:p>
            <a:pPr lvl="3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зелено поврће (</a:t>
            </a:r>
            <a:r>
              <a:rPr lang="fr-FR" sz="2400" b="1" i="1">
                <a:latin typeface="Times New Roman" pitchFamily="18" charset="0"/>
              </a:rPr>
              <a:t>спанаћ, кељ, купус</a:t>
            </a:r>
            <a:r>
              <a:rPr lang="fr-FR" sz="2400" b="1">
                <a:latin typeface="Times New Roman" pitchFamily="18" charset="0"/>
              </a:rPr>
              <a:t>)</a:t>
            </a: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квасац</a:t>
            </a:r>
          </a:p>
        </p:txBody>
      </p:sp>
    </p:spTree>
  </p:cSld>
  <p:clrMapOvr>
    <a:masterClrMapping/>
  </p:clrMapOvr>
  <p:transition advTm="3010"/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Text Box 2"/>
          <p:cNvSpPr txBox="1">
            <a:spLocks noChangeArrowheads="1"/>
          </p:cNvSpPr>
          <p:nvPr/>
        </p:nvSpPr>
        <p:spPr bwMode="auto">
          <a:xfrm>
            <a:off x="755650" y="1066800"/>
            <a:ext cx="7696200" cy="4362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B</a:t>
            </a:r>
            <a:r>
              <a:rPr lang="en-US" sz="3200" b="1" baseline="-25000">
                <a:latin typeface="Times New Roman" pitchFamily="18" charset="0"/>
              </a:rPr>
              <a:t>2</a:t>
            </a:r>
            <a:r>
              <a:rPr lang="en-US" sz="2800" b="1">
                <a:latin typeface="Times New Roman" pitchFamily="18" charset="0"/>
              </a:rPr>
              <a:t> </a:t>
            </a:r>
            <a:endParaRPr lang="sr-Latn-CS" sz="2800" b="1">
              <a:latin typeface="Times New Roman" pitchFamily="18" charset="0"/>
            </a:endParaRPr>
          </a:p>
          <a:p>
            <a:pPr eaLnBrk="0" hangingPunct="0"/>
            <a:endParaRPr lang="sr-Latn-CS" sz="2800" b="1">
              <a:latin typeface="Times New Roman" pitchFamily="18" charset="0"/>
            </a:endParaRPr>
          </a:p>
          <a:p>
            <a:pPr eaLnBrk="0" hangingPunct="0"/>
            <a:r>
              <a:rPr lang="en-US" sz="2800" b="1">
                <a:latin typeface="Times New Roman" pitchFamily="18" charset="0"/>
              </a:rPr>
              <a:t> </a:t>
            </a:r>
            <a:endParaRPr lang="sr-Latn-CS" sz="2800" b="1">
              <a:latin typeface="Times New Roman" pitchFamily="18" charset="0"/>
            </a:endParaRPr>
          </a:p>
          <a:p>
            <a:pPr eaLnBrk="0" hangingPunct="0"/>
            <a:r>
              <a:rPr lang="sr-Latn-CS" sz="2800" b="1">
                <a:latin typeface="Times New Roman" pitchFamily="18" charset="0"/>
              </a:rPr>
              <a:t>Препоручен дневни унос</a:t>
            </a:r>
            <a:r>
              <a:rPr lang="fr-FR" sz="2800" b="1">
                <a:latin typeface="Times New Roman" pitchFamily="18" charset="0"/>
              </a:rPr>
              <a:t> </a:t>
            </a:r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800" b="1">
                <a:latin typeface="Times New Roman" pitchFamily="18" charset="0"/>
              </a:rPr>
              <a:t>1.3</a:t>
            </a:r>
            <a:r>
              <a:rPr lang="en-US" sz="2800" b="1">
                <a:latin typeface="Times New Roman" pitchFamily="18" charset="0"/>
              </a:rPr>
              <a:t> mg  </a:t>
            </a:r>
            <a:r>
              <a:rPr lang="sr-Latn-CS" sz="2800" b="1">
                <a:latin typeface="Times New Roman" pitchFamily="18" charset="0"/>
              </a:rPr>
              <a:t>мушкарци</a:t>
            </a: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800" b="1">
                <a:latin typeface="Times New Roman" pitchFamily="18" charset="0"/>
              </a:rPr>
              <a:t>1.1</a:t>
            </a:r>
            <a:r>
              <a:rPr lang="en-US" sz="2800" b="1">
                <a:latin typeface="Times New Roman" pitchFamily="18" charset="0"/>
              </a:rPr>
              <a:t> mg  </a:t>
            </a:r>
            <a:r>
              <a:rPr lang="sr-Latn-CS" sz="2800" b="1">
                <a:latin typeface="Times New Roman" pitchFamily="18" charset="0"/>
              </a:rPr>
              <a:t>жене </a:t>
            </a:r>
          </a:p>
          <a:p>
            <a:pPr lvl="2" algn="just"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endParaRPr lang="en-US" sz="2800" b="1">
              <a:latin typeface="Times New Roman" pitchFamily="18" charset="0"/>
            </a:endParaRPr>
          </a:p>
          <a:p>
            <a:pPr lvl="2" eaLnBrk="0" hangingPunct="0"/>
            <a:endParaRPr lang="en-US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264"/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Text Box 2"/>
          <p:cNvSpPr txBox="1">
            <a:spLocks noChangeArrowheads="1"/>
          </p:cNvSpPr>
          <p:nvPr/>
        </p:nvSpPr>
        <p:spPr bwMode="auto">
          <a:xfrm>
            <a:off x="0" y="-122238"/>
            <a:ext cx="8915400" cy="7285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B</a:t>
            </a:r>
            <a:r>
              <a:rPr lang="en-US" sz="3200" b="1" baseline="-25000">
                <a:latin typeface="Times New Roman" pitchFamily="18" charset="0"/>
              </a:rPr>
              <a:t>2</a:t>
            </a:r>
            <a:r>
              <a:rPr lang="sr-Latn-CS" sz="3200" b="1" baseline="-25000">
                <a:latin typeface="Times New Roman" pitchFamily="18" charset="0"/>
              </a:rPr>
              <a:t>- дефицит</a:t>
            </a:r>
            <a:endParaRPr lang="nl-NL" sz="2800" b="1">
              <a:latin typeface="Times New Roman" pitchFamily="18" charset="0"/>
            </a:endParaRPr>
          </a:p>
          <a:p>
            <a:pPr algn="just" eaLnBrk="0" hangingPunct="0"/>
            <a:endParaRPr lang="nl-NL" sz="2000" b="1"/>
          </a:p>
          <a:p>
            <a:pPr algn="just" eaLnBrk="0" hangingPunct="0">
              <a:buFontTx/>
              <a:buChar char="•"/>
            </a:pPr>
            <a:r>
              <a:rPr lang="nl-NL" sz="2000" b="1"/>
              <a:t>Обољење је познато под називом арибофлавиноза. </a:t>
            </a:r>
            <a:endParaRPr lang="sr-Latn-CS" sz="2000" b="1"/>
          </a:p>
          <a:p>
            <a:pPr algn="just" eaLnBrk="0" hangingPunct="0"/>
            <a:endParaRPr lang="nl-NL" sz="2000" b="1"/>
          </a:p>
          <a:p>
            <a:pPr algn="just" eaLnBrk="0" hangingPunct="0">
              <a:buFontTx/>
              <a:buChar char="•"/>
            </a:pPr>
            <a:r>
              <a:rPr lang="nl-NL" sz="2000" b="1"/>
              <a:t>Знаци су: запаљење очију, </a:t>
            </a:r>
            <a:r>
              <a:rPr lang="sr-Latn-CS" sz="2000" b="1"/>
              <a:t>оток и црвенило </a:t>
            </a:r>
            <a:r>
              <a:rPr lang="nl-NL" sz="2000" b="1"/>
              <a:t>усана-heilosis, </a:t>
            </a:r>
            <a:r>
              <a:rPr lang="sr-Latn-CS" sz="2000" b="1"/>
              <a:t>црвенило и рагаде углова </a:t>
            </a:r>
            <a:r>
              <a:rPr lang="nl-NL" sz="2000" b="1"/>
              <a:t>усана-</a:t>
            </a:r>
            <a:r>
              <a:rPr lang="en-US" sz="2000" b="1"/>
              <a:t>stomatitis angularis</a:t>
            </a:r>
            <a:r>
              <a:rPr lang="sr-Latn-CS" sz="2000" b="1"/>
              <a:t>.</a:t>
            </a:r>
          </a:p>
          <a:p>
            <a:pPr algn="just" eaLnBrk="0" hangingPunct="0"/>
            <a:endParaRPr lang="sr-Latn-CS" sz="2000" b="1"/>
          </a:p>
          <a:p>
            <a:pPr algn="just" eaLnBrk="0" hangingPunct="0">
              <a:buFontTx/>
              <a:buChar char="•"/>
            </a:pPr>
            <a:r>
              <a:rPr lang="sr-Latn-CS" sz="2000" b="1"/>
              <a:t>Атрофија слузнице усана, језик пурпурноцрвен и отечен са рагадама, атрофија папила, гладак језик</a:t>
            </a:r>
          </a:p>
          <a:p>
            <a:pPr algn="just" eaLnBrk="0" hangingPunct="0"/>
            <a:endParaRPr lang="sr-Latn-CS" sz="2000" b="1"/>
          </a:p>
          <a:p>
            <a:pPr algn="just" eaLnBrk="0" hangingPunct="0">
              <a:buFontTx/>
              <a:buChar char="•"/>
            </a:pPr>
            <a:r>
              <a:rPr lang="sr-Latn-CS" sz="2000" b="1"/>
              <a:t>Себороични дерматитис на носу, назолабијалним браздама</a:t>
            </a:r>
          </a:p>
          <a:p>
            <a:pPr algn="just" eaLnBrk="0" hangingPunct="0"/>
            <a:r>
              <a:rPr lang="sr-Latn-CS" sz="2000" b="1"/>
              <a:t> </a:t>
            </a:r>
          </a:p>
          <a:p>
            <a:pPr algn="just" eaLnBrk="0" hangingPunct="0">
              <a:buFontTx/>
              <a:buChar char="•"/>
            </a:pPr>
            <a:r>
              <a:rPr lang="sr-Latn-CS" sz="2000" b="1"/>
              <a:t>Суви дерматитис на шакама и гениталијама</a:t>
            </a:r>
          </a:p>
          <a:p>
            <a:pPr algn="just" eaLnBrk="0" hangingPunct="0"/>
            <a:endParaRPr lang="sr-Latn-CS" sz="2000" b="1"/>
          </a:p>
          <a:p>
            <a:pPr algn="just" eaLnBrk="0" hangingPunct="0">
              <a:buFontTx/>
              <a:buChar char="•"/>
            </a:pPr>
            <a:r>
              <a:rPr lang="sr-Latn-CS" sz="2000" b="1"/>
              <a:t>Црвенило и оток очних капака и коњуктиве</a:t>
            </a:r>
          </a:p>
          <a:p>
            <a:pPr algn="just" eaLnBrk="0" hangingPunct="0"/>
            <a:endParaRPr lang="sr-Latn-CS" sz="2000" b="1"/>
          </a:p>
          <a:p>
            <a:pPr algn="just" eaLnBrk="0" hangingPunct="0">
              <a:buFontTx/>
              <a:buChar char="•"/>
            </a:pPr>
            <a:r>
              <a:rPr lang="sr-Latn-CS" sz="2000" b="1"/>
              <a:t>Поремећај адаптације на таму јер (у саставу фоторецептора)</a:t>
            </a:r>
          </a:p>
          <a:p>
            <a:pPr algn="just" eaLnBrk="0" hangingPunct="0"/>
            <a:endParaRPr lang="sr-Latn-CS" sz="2000" b="1"/>
          </a:p>
          <a:p>
            <a:pPr algn="just" eaLnBrk="0" hangingPunct="0">
              <a:buFontTx/>
              <a:buChar char="•"/>
            </a:pPr>
            <a:r>
              <a:rPr lang="sr-Latn-CS" sz="2000" b="1"/>
              <a:t>Нормоцитна, нормохромна анемија са ретикулоцитопенијом, леукопенијом и тромбоцитопенијом</a:t>
            </a:r>
          </a:p>
          <a:p>
            <a:pPr algn="just" eaLnBrk="0" hangingPunct="0"/>
            <a:endParaRPr lang="sr-Latn-CS" sz="2000" b="1"/>
          </a:p>
          <a:p>
            <a:pPr algn="just" eaLnBrk="0" hangingPunct="0">
              <a:buFontTx/>
              <a:buChar char="•"/>
            </a:pPr>
            <a:r>
              <a:rPr lang="sr-Latn-CS" sz="2000" b="1"/>
              <a:t>Смањено превођења витамина В6 у активни метаболички облик</a:t>
            </a:r>
          </a:p>
          <a:p>
            <a:pPr algn="just" eaLnBrk="0" hangingPunct="0"/>
            <a:endParaRPr lang="nl-NL" sz="2000" b="1"/>
          </a:p>
        </p:txBody>
      </p:sp>
    </p:spTree>
  </p:cSld>
  <p:clrMapOvr>
    <a:masterClrMapping/>
  </p:clrMapOvr>
  <p:transition advTm="53811"/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Text Box 2"/>
          <p:cNvSpPr txBox="1">
            <a:spLocks noChangeArrowheads="1"/>
          </p:cNvSpPr>
          <p:nvPr/>
        </p:nvSpPr>
        <p:spPr bwMode="auto">
          <a:xfrm>
            <a:off x="539750" y="1052513"/>
            <a:ext cx="7696200" cy="3625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sr-Latn-CS" sz="2800" b="1">
                <a:latin typeface="Times New Roman" pitchFamily="18" charset="0"/>
              </a:rPr>
              <a:t>Витамин </a:t>
            </a:r>
            <a:r>
              <a:rPr lang="en-US" sz="2800" b="1">
                <a:latin typeface="Times New Roman" pitchFamily="18" charset="0"/>
              </a:rPr>
              <a:t>B3 (</a:t>
            </a:r>
            <a:r>
              <a:rPr lang="sr-Latn-CS" sz="2800" b="1" i="1">
                <a:latin typeface="Times New Roman" pitchFamily="18" charset="0"/>
              </a:rPr>
              <a:t>никотинска киселина</a:t>
            </a:r>
            <a:r>
              <a:rPr lang="en-US" sz="2800" b="1" i="1">
                <a:latin typeface="Times New Roman" pitchFamily="18" charset="0"/>
              </a:rPr>
              <a:t>, </a:t>
            </a:r>
            <a:r>
              <a:rPr lang="sr-Latn-CS" sz="2800" b="1" i="1"/>
              <a:t>никотинамид</a:t>
            </a:r>
            <a:r>
              <a:rPr lang="en-US" sz="2800" b="1" i="1"/>
              <a:t>, </a:t>
            </a:r>
            <a:r>
              <a:rPr lang="sr-Latn-CS" sz="2800" b="1" i="1"/>
              <a:t>ниацин</a:t>
            </a:r>
            <a:r>
              <a:rPr lang="en-US" sz="2800" b="1">
                <a:latin typeface="Times New Roman" pitchFamily="18" charset="0"/>
              </a:rPr>
              <a:t>) - з</a:t>
            </a:r>
            <a:r>
              <a:rPr lang="en-US" sz="2800" b="1" i="1">
                <a:latin typeface="Times New Roman" pitchFamily="18" charset="0"/>
              </a:rPr>
              <a:t>начај и улога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Ниацин у организму </a:t>
            </a:r>
            <a:r>
              <a:rPr lang="sr-Latn-CS" sz="2400" b="1">
                <a:latin typeface="Times New Roman" pitchFamily="18" charset="0"/>
              </a:rPr>
              <a:t>остварује своју улогу</a:t>
            </a:r>
            <a:r>
              <a:rPr lang="en-US" sz="2400" b="1">
                <a:latin typeface="Times New Roman" pitchFamily="18" charset="0"/>
              </a:rPr>
              <a:t> после конверзије у никотинамид</a:t>
            </a:r>
            <a:r>
              <a:rPr lang="sr-Latn-CS" sz="2400" b="1">
                <a:latin typeface="Times New Roman" pitchFamily="18" charset="0"/>
              </a:rPr>
              <a:t> који је есенцијална компонента коензима</a:t>
            </a:r>
            <a:r>
              <a:rPr lang="en-US" sz="2400" b="1">
                <a:latin typeface="Times New Roman" pitchFamily="18" charset="0"/>
              </a:rPr>
              <a:t> аденин-динуклеотид фосфат (</a:t>
            </a:r>
            <a:r>
              <a:rPr lang="en-US" sz="2400" b="1" i="1">
                <a:latin typeface="Times New Roman" pitchFamily="18" charset="0"/>
              </a:rPr>
              <a:t>NADP</a:t>
            </a:r>
            <a:r>
              <a:rPr lang="en-US" sz="2400" b="1">
                <a:latin typeface="Times New Roman" pitchFamily="18" charset="0"/>
              </a:rPr>
              <a:t>) или никотинамид аденин-динуклетид (</a:t>
            </a:r>
            <a:r>
              <a:rPr lang="en-US" sz="2400" b="1" i="1">
                <a:latin typeface="Times New Roman" pitchFamily="18" charset="0"/>
              </a:rPr>
              <a:t>NAD</a:t>
            </a:r>
            <a:r>
              <a:rPr lang="en-US" sz="2400" b="1">
                <a:latin typeface="Times New Roman" pitchFamily="18" charset="0"/>
              </a:rPr>
              <a:t>).</a:t>
            </a:r>
            <a:r>
              <a:rPr lang="en-US" sz="2800" b="1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ransition advTm="19099"/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Text Box 2"/>
          <p:cNvSpPr txBox="1">
            <a:spLocks noChangeArrowheads="1"/>
          </p:cNvSpPr>
          <p:nvPr/>
        </p:nvSpPr>
        <p:spPr bwMode="auto">
          <a:xfrm>
            <a:off x="755650" y="981075"/>
            <a:ext cx="7696200" cy="4232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НИАЦИН - з</a:t>
            </a:r>
            <a:r>
              <a:rPr lang="en-US" sz="2800" b="1" i="1">
                <a:latin typeface="Times New Roman" pitchFamily="18" charset="0"/>
              </a:rPr>
              <a:t>начај и улога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Укључује се у оксидоредуктивне реакције у метаболизму угљених хидрата, масти и ткивно дисање.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У организму се може формирати из есенцијалне аминокиселине триптофана и то: 60 mg триптофана ствара 1 mg ниацина</a:t>
            </a:r>
          </a:p>
        </p:txBody>
      </p:sp>
    </p:spTree>
  </p:cSld>
  <p:clrMapOvr>
    <a:masterClrMapping/>
  </p:clrMapOvr>
  <p:transition advTm="17900"/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Text Box 2"/>
          <p:cNvSpPr txBox="1">
            <a:spLocks noChangeArrowheads="1"/>
          </p:cNvSpPr>
          <p:nvPr/>
        </p:nvSpPr>
        <p:spPr bwMode="auto">
          <a:xfrm>
            <a:off x="762000" y="2008188"/>
            <a:ext cx="7696200" cy="3198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НИАЦИН -</a:t>
            </a:r>
            <a:r>
              <a:rPr lang="en-US" sz="2400" b="1" i="1">
                <a:latin typeface="Times New Roman" pitchFamily="18" charset="0"/>
              </a:rPr>
              <a:t> </a:t>
            </a:r>
            <a:r>
              <a:rPr lang="en-US" sz="2800" b="1" i="1">
                <a:latin typeface="Times New Roman" pitchFamily="18" charset="0"/>
              </a:rPr>
              <a:t>апсорпција и метаболизам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Унет храном лако се </a:t>
            </a:r>
            <a:r>
              <a:rPr lang="sr-Latn-CS" sz="2400" b="1">
                <a:latin typeface="Times New Roman" pitchFamily="18" charset="0"/>
              </a:rPr>
              <a:t>дифузијом </a:t>
            </a:r>
            <a:r>
              <a:rPr lang="en-US" sz="2400" b="1">
                <a:latin typeface="Times New Roman" pitchFamily="18" charset="0"/>
              </a:rPr>
              <a:t>апсорбује у танком цреву и дистрибуира у сва ткива. 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Излуч</a:t>
            </a:r>
            <a:r>
              <a:rPr lang="sr-Cyrl-CS" sz="2400" b="1">
                <a:latin typeface="Times New Roman" pitchFamily="18" charset="0"/>
              </a:rPr>
              <a:t>у</a:t>
            </a:r>
            <a:r>
              <a:rPr lang="en-US" sz="2400" b="1">
                <a:latin typeface="Times New Roman" pitchFamily="18" charset="0"/>
              </a:rPr>
              <a:t>је се урином.</a:t>
            </a:r>
          </a:p>
        </p:txBody>
      </p:sp>
    </p:spTree>
  </p:cSld>
  <p:clrMapOvr>
    <a:masterClrMapping/>
  </p:clrMapOvr>
  <p:transition advTm="2917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762000" y="465138"/>
            <a:ext cx="7696200" cy="5965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hangingPunct="0"/>
            <a:endParaRPr lang="de-DE" sz="1400" b="1">
              <a:latin typeface="Times New Roman" pitchFamily="18" charset="0"/>
            </a:endParaRPr>
          </a:p>
          <a:p>
            <a:pPr algn="just" eaLnBrk="0" hangingPunct="0"/>
            <a:r>
              <a:rPr lang="de-DE" sz="2800" b="1">
                <a:latin typeface="Times New Roman" pitchFamily="18" charset="0"/>
              </a:rPr>
              <a:t>ЛИПОСОЛУБИЛНИ</a:t>
            </a:r>
            <a:r>
              <a:rPr lang="sr-Latn-CS" sz="2800" b="1">
                <a:latin typeface="Times New Roman" pitchFamily="18" charset="0"/>
              </a:rPr>
              <a:t> ВИТАМИНИ</a:t>
            </a:r>
            <a:endParaRPr lang="de-DE" sz="2400" b="1">
              <a:latin typeface="Times New Roman" pitchFamily="18" charset="0"/>
            </a:endParaRPr>
          </a:p>
          <a:p>
            <a:pPr algn="just" eaLnBrk="0" hangingPunct="0"/>
            <a:endParaRPr lang="de-DE" sz="1400" b="1">
              <a:latin typeface="Times New Roman" pitchFamily="18" charset="0"/>
            </a:endParaRPr>
          </a:p>
          <a:p>
            <a:pPr lvl="2" algn="just" eaLnBrk="0" hangingPunct="0">
              <a:buFontTx/>
              <a:buChar char="•"/>
            </a:pPr>
            <a:r>
              <a:rPr lang="de-DE" sz="2400" b="1">
                <a:latin typeface="Times New Roman" pitchFamily="18" charset="0"/>
              </a:rPr>
              <a:t>Витамини растворљиви у мастима.</a:t>
            </a:r>
            <a:endParaRPr lang="sr-Latn-CS" sz="2400" b="1">
              <a:latin typeface="Times New Roman" pitchFamily="18" charset="0"/>
            </a:endParaRPr>
          </a:p>
          <a:p>
            <a:pPr lvl="2" algn="just" eaLnBrk="0" hangingPunct="0">
              <a:buFontTx/>
              <a:buChar char="•"/>
            </a:pPr>
            <a:r>
              <a:rPr lang="de-DE" sz="2400" b="1">
                <a:latin typeface="Times New Roman" pitchFamily="18" charset="0"/>
              </a:rPr>
              <a:t>Њихове карактеристике и метаболизам везани су за метаболизам масти.</a:t>
            </a:r>
            <a:endParaRPr lang="sr-Latn-CS" sz="2400" b="1">
              <a:latin typeface="Times New Roman" pitchFamily="18" charset="0"/>
            </a:endParaRPr>
          </a:p>
          <a:p>
            <a:pPr lvl="2" algn="just" eaLnBrk="0" hangingPunct="0">
              <a:buFontTx/>
              <a:buChar char="•"/>
            </a:pPr>
            <a:r>
              <a:rPr lang="de-DE" sz="2400" b="1">
                <a:latin typeface="Times New Roman" pitchFamily="18" charset="0"/>
              </a:rPr>
              <a:t>Складиште се у организму.</a:t>
            </a:r>
          </a:p>
          <a:p>
            <a:pPr lvl="2" algn="just" eaLnBrk="0" hangingPunct="0">
              <a:buFontTx/>
              <a:buChar char="•"/>
            </a:pPr>
            <a:endParaRPr lang="de-DE" sz="1400" b="1">
              <a:latin typeface="Times New Roman" pitchFamily="18" charset="0"/>
            </a:endParaRPr>
          </a:p>
          <a:p>
            <a:pPr lvl="2" algn="just" eaLnBrk="0" hangingPunct="0"/>
            <a:r>
              <a:rPr lang="de-DE" sz="2800" b="1">
                <a:latin typeface="Times New Roman" pitchFamily="18" charset="0"/>
              </a:rPr>
              <a:t>ЛИПОСОЛУБИЛНИ ВИТАМИНИ СУ</a:t>
            </a:r>
          </a:p>
          <a:p>
            <a:pPr lvl="2" algn="just" eaLnBrk="0" hangingPunct="0"/>
            <a:endParaRPr lang="de-DE" sz="2400" b="1">
              <a:latin typeface="Times New Roman" pitchFamily="18" charset="0"/>
            </a:endParaRPr>
          </a:p>
          <a:p>
            <a:pPr lvl="3" algn="just" eaLnBrk="0" hangingPunct="0"/>
            <a:r>
              <a:rPr lang="de-DE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400" b="1">
                <a:latin typeface="Times New Roman" pitchFamily="18" charset="0"/>
              </a:rPr>
              <a:t>Витамин А</a:t>
            </a:r>
          </a:p>
          <a:p>
            <a:pPr lvl="3" eaLnBrk="0" hangingPunct="0"/>
            <a:r>
              <a:rPr lang="de-DE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400" b="1">
                <a:latin typeface="Times New Roman" pitchFamily="18" charset="0"/>
              </a:rPr>
              <a:t>Витамин D</a:t>
            </a:r>
          </a:p>
          <a:p>
            <a:pPr lvl="3" eaLnBrk="0" hangingPunct="0"/>
            <a:r>
              <a:rPr lang="de-DE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400" b="1">
                <a:latin typeface="Times New Roman" pitchFamily="18" charset="0"/>
              </a:rPr>
              <a:t>Витамин Е</a:t>
            </a:r>
          </a:p>
          <a:p>
            <a:pPr lvl="3" eaLnBrk="0" hangingPunct="0"/>
            <a:r>
              <a:rPr lang="de-DE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400" b="1">
                <a:latin typeface="Times New Roman" pitchFamily="18" charset="0"/>
              </a:rPr>
              <a:t>Витам</a:t>
            </a:r>
            <a:r>
              <a:rPr lang="sr-Latn-CS" sz="2400" b="1">
                <a:latin typeface="Times New Roman" pitchFamily="18" charset="0"/>
              </a:rPr>
              <a:t>и</a:t>
            </a:r>
            <a:r>
              <a:rPr lang="de-DE" sz="2400" b="1">
                <a:latin typeface="Times New Roman" pitchFamily="18" charset="0"/>
              </a:rPr>
              <a:t>н К</a:t>
            </a:r>
            <a:endParaRPr lang="en-US" sz="16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Унет</a:t>
            </a:r>
            <a:r>
              <a:rPr lang="sr-Latn-CS" sz="2400" b="1">
                <a:latin typeface="Times New Roman" pitchFamily="18" charset="0"/>
              </a:rPr>
              <a:t>и</a:t>
            </a:r>
            <a:r>
              <a:rPr lang="en-US" sz="2400" b="1">
                <a:latin typeface="Times New Roman" pitchFamily="18" charset="0"/>
              </a:rPr>
              <a:t> храном </a:t>
            </a:r>
            <a:r>
              <a:rPr lang="sr-Latn-CS" sz="2400" b="1">
                <a:latin typeface="Times New Roman" pitchFamily="18" charset="0"/>
              </a:rPr>
              <a:t>ови </a:t>
            </a:r>
            <a:r>
              <a:rPr lang="en-US" sz="2400" b="1">
                <a:latin typeface="Times New Roman" pitchFamily="18" charset="0"/>
              </a:rPr>
              <a:t>витамин</a:t>
            </a:r>
            <a:r>
              <a:rPr lang="sr-Latn-CS" sz="2400" b="1">
                <a:latin typeface="Times New Roman" pitchFamily="18" charset="0"/>
              </a:rPr>
              <a:t>и </a:t>
            </a:r>
            <a:r>
              <a:rPr lang="en-US" sz="2400" b="1">
                <a:latin typeface="Times New Roman" pitchFamily="18" charset="0"/>
              </a:rPr>
              <a:t>се помоћу жучних соли и активности панкреасне липазе у горњим деловима танког црева апсорбуј</a:t>
            </a:r>
            <a:r>
              <a:rPr lang="sr-Latn-CS" sz="2400" b="1">
                <a:latin typeface="Times New Roman" pitchFamily="18" charset="0"/>
              </a:rPr>
              <a:t>у.</a:t>
            </a:r>
            <a:endParaRPr lang="de-DE" sz="36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44435"/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Text Box 2"/>
          <p:cNvSpPr txBox="1">
            <a:spLocks noChangeArrowheads="1"/>
          </p:cNvSpPr>
          <p:nvPr/>
        </p:nvSpPr>
        <p:spPr bwMode="auto">
          <a:xfrm>
            <a:off x="0" y="-76200"/>
            <a:ext cx="8915400" cy="67008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НИАЦИН - </a:t>
            </a:r>
            <a:r>
              <a:rPr lang="en-US" sz="2800" b="1" i="1">
                <a:latin typeface="Times New Roman" pitchFamily="18" charset="0"/>
              </a:rPr>
              <a:t>садржај у храни и препоручени унос</a:t>
            </a:r>
          </a:p>
          <a:p>
            <a:pPr algn="just" eaLnBrk="0" hangingPunct="0"/>
            <a:endParaRPr lang="en-US" sz="16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ГЛАВНИ ИЗВОР</a:t>
            </a:r>
            <a:endParaRPr lang="sr-Latn-CS" sz="2800" b="1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              Квасац</a:t>
            </a:r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lvl="2" algn="just" eaLnBrk="0" hangingPunct="0"/>
            <a:r>
              <a:rPr lang="fr-FR" sz="2800">
                <a:latin typeface="Symbol" pitchFamily="18" charset="2"/>
                <a:cs typeface="Times New Roman" pitchFamily="18" charset="0"/>
              </a:rPr>
              <a:t>·</a:t>
            </a:r>
            <a:r>
              <a:rPr lang="fr-FR" sz="2400">
                <a:latin typeface="Symbol" pitchFamily="18" charset="2"/>
                <a:cs typeface="Times New Roman" pitchFamily="18" charset="0"/>
              </a:rPr>
              <a:t>	</a:t>
            </a:r>
            <a:r>
              <a:rPr lang="fr-FR" sz="2400" b="1" i="1">
                <a:latin typeface="Times New Roman" pitchFamily="18" charset="0"/>
              </a:rPr>
              <a:t>намирнице животињског порекла (</a:t>
            </a:r>
            <a:r>
              <a:rPr lang="sr-Latn-CS" sz="2400" b="1" i="1">
                <a:latin typeface="Times New Roman" pitchFamily="18" charset="0"/>
              </a:rPr>
              <a:t>никотинамид</a:t>
            </a:r>
            <a:r>
              <a:rPr lang="fr-FR" sz="2400" b="1" i="1">
                <a:latin typeface="Times New Roman" pitchFamily="18" charset="0"/>
              </a:rPr>
              <a:t>)</a:t>
            </a:r>
          </a:p>
          <a:p>
            <a:pPr lvl="3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млеко и млечни производи</a:t>
            </a: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месо, риба, јаја</a:t>
            </a: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изнутрице</a:t>
            </a:r>
          </a:p>
          <a:p>
            <a:pPr lvl="3" algn="just" eaLnBrk="0" hangingPunct="0"/>
            <a:endParaRPr lang="fr-FR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 i="1">
                <a:latin typeface="Times New Roman" pitchFamily="18" charset="0"/>
              </a:rPr>
              <a:t>намирнице биљног порекла</a:t>
            </a:r>
            <a:r>
              <a:rPr lang="sr-Latn-CS" sz="2400" b="1" i="1">
                <a:latin typeface="Times New Roman" pitchFamily="18" charset="0"/>
              </a:rPr>
              <a:t> (ниацин)</a:t>
            </a:r>
            <a:endParaRPr lang="fr-FR" sz="2400" b="1" i="1">
              <a:latin typeface="Times New Roman" pitchFamily="18" charset="0"/>
            </a:endParaRPr>
          </a:p>
          <a:p>
            <a:pPr lvl="3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цереалије (</a:t>
            </a:r>
            <a:r>
              <a:rPr lang="sr-Latn-CS" sz="2400" b="1">
                <a:latin typeface="Times New Roman" pitchFamily="18" charset="0"/>
              </a:rPr>
              <a:t>пшеница и </a:t>
            </a:r>
            <a:r>
              <a:rPr lang="fr-FR" sz="2400" b="1" i="1">
                <a:latin typeface="Times New Roman" pitchFamily="18" charset="0"/>
              </a:rPr>
              <a:t>кукуруз</a:t>
            </a:r>
            <a:r>
              <a:rPr lang="fr-FR" sz="2400" b="1">
                <a:latin typeface="Times New Roman" pitchFamily="18" charset="0"/>
              </a:rPr>
              <a:t>)</a:t>
            </a:r>
            <a:r>
              <a:rPr lang="sr-Latn-CS" sz="2400" b="1">
                <a:latin typeface="Times New Roman" pitchFamily="18" charset="0"/>
              </a:rPr>
              <a:t> у везаном облику ниацитин одакле се ослобађа алкалном хидролизом (кукуруз држи у кречној води)</a:t>
            </a:r>
            <a:endParaRPr lang="fr-FR" sz="2400" b="1">
              <a:latin typeface="Times New Roman" pitchFamily="18" charset="0"/>
            </a:endParaRP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воће (</a:t>
            </a:r>
            <a:r>
              <a:rPr lang="fr-FR" sz="2400" b="1" i="1">
                <a:latin typeface="Times New Roman" pitchFamily="18" charset="0"/>
              </a:rPr>
              <a:t>кикирики, ораси</a:t>
            </a:r>
            <a:r>
              <a:rPr lang="fr-FR" sz="2400" b="1">
                <a:latin typeface="Times New Roman" pitchFamily="18" charset="0"/>
              </a:rPr>
              <a:t>), </a:t>
            </a:r>
            <a:r>
              <a:rPr lang="sr-Latn-CS" sz="2400" b="1">
                <a:latin typeface="Times New Roman" pitchFamily="18" charset="0"/>
              </a:rPr>
              <a:t>печене кафа</a:t>
            </a:r>
          </a:p>
          <a:p>
            <a:pPr lvl="3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Зелено поврће</a:t>
            </a:r>
          </a:p>
          <a:p>
            <a:pPr lvl="3" eaLnBrk="0" hangingPunct="0">
              <a:buFontTx/>
              <a:buChar char="•"/>
            </a:pPr>
            <a:endParaRPr lang="sr-Latn-C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47564"/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Text Box 2"/>
          <p:cNvSpPr txBox="1">
            <a:spLocks noChangeArrowheads="1"/>
          </p:cNvSpPr>
          <p:nvPr/>
        </p:nvSpPr>
        <p:spPr bwMode="auto">
          <a:xfrm>
            <a:off x="755650" y="1628775"/>
            <a:ext cx="7696200" cy="3929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НИАЦИН - </a:t>
            </a:r>
            <a:r>
              <a:rPr lang="en-US" sz="2800" b="1" i="1">
                <a:latin typeface="Times New Roman" pitchFamily="18" charset="0"/>
              </a:rPr>
              <a:t>садржај у храни и препоручени унос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fr-FR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Ниацин је стабилан у лако киселој средини, а нестабилан у алкалној средини. </a:t>
            </a:r>
          </a:p>
          <a:p>
            <a:pPr algn="just" eaLnBrk="0" hangingPunct="0">
              <a:buFontTx/>
              <a:buChar char="•"/>
            </a:pPr>
            <a:endParaRPr lang="fr-FR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Како је растворљив у води препоручује се коришћење воде у којој су намирнице припремане.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6505"/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Text Box 2"/>
          <p:cNvSpPr txBox="1">
            <a:spLocks noChangeArrowheads="1"/>
          </p:cNvSpPr>
          <p:nvPr/>
        </p:nvSpPr>
        <p:spPr bwMode="auto">
          <a:xfrm>
            <a:off x="158750" y="1033463"/>
            <a:ext cx="8223250" cy="3382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НИАЦИН </a:t>
            </a:r>
            <a:endParaRPr lang="sr-Latn-CS" sz="2800" b="1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Препоручен дневни унос</a:t>
            </a:r>
            <a:r>
              <a:rPr lang="fr-FR" sz="2800" b="1">
                <a:latin typeface="Times New Roman" pitchFamily="18" charset="0"/>
              </a:rPr>
              <a:t> </a:t>
            </a:r>
            <a:endParaRPr lang="en-US" sz="2800" b="1">
              <a:latin typeface="Times New Roman" pitchFamily="18" charset="0"/>
            </a:endParaRPr>
          </a:p>
          <a:p>
            <a:pPr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1</a:t>
            </a:r>
            <a:r>
              <a:rPr lang="sr-Latn-CS" sz="2400" b="1">
                <a:latin typeface="Times New Roman" pitchFamily="18" charset="0"/>
              </a:rPr>
              <a:t>6</a:t>
            </a:r>
            <a:r>
              <a:rPr lang="nl-NL" sz="2400" b="1">
                <a:latin typeface="Times New Roman" pitchFamily="18" charset="0"/>
              </a:rPr>
              <a:t> mg/NE </a:t>
            </a:r>
            <a:r>
              <a:rPr lang="sr-Latn-CS" sz="2400" b="1">
                <a:latin typeface="Times New Roman" pitchFamily="18" charset="0"/>
              </a:rPr>
              <a:t>(</a:t>
            </a:r>
            <a:r>
              <a:rPr lang="en-US" sz="2400" b="1"/>
              <a:t>Niacin equivalents</a:t>
            </a:r>
            <a:r>
              <a:rPr lang="sr-Latn-CS" sz="2400" b="1"/>
              <a:t>*)</a:t>
            </a:r>
            <a:r>
              <a:rPr lang="nl-NL" sz="2400" b="1">
                <a:latin typeface="Times New Roman" pitchFamily="18" charset="0"/>
              </a:rPr>
              <a:t> </a:t>
            </a:r>
            <a:r>
              <a:rPr lang="sr-Latn-CS" sz="2400" b="1">
                <a:latin typeface="Times New Roman" pitchFamily="18" charset="0"/>
              </a:rPr>
              <a:t>мушкарци</a:t>
            </a:r>
          </a:p>
          <a:p>
            <a:pPr lvl="2" algn="just" eaLnBrk="0" hangingPunct="0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1</a:t>
            </a:r>
            <a:r>
              <a:rPr lang="sr-Latn-CS" sz="2400" b="1">
                <a:latin typeface="Times New Roman" pitchFamily="18" charset="0"/>
              </a:rPr>
              <a:t>4</a:t>
            </a:r>
            <a:r>
              <a:rPr lang="nl-NL" sz="2400" b="1">
                <a:latin typeface="Times New Roman" pitchFamily="18" charset="0"/>
              </a:rPr>
              <a:t> mg /NE  </a:t>
            </a:r>
            <a:r>
              <a:rPr lang="sr-Latn-CS" sz="2400" b="1">
                <a:latin typeface="Times New Roman" pitchFamily="18" charset="0"/>
              </a:rPr>
              <a:t>жене</a:t>
            </a:r>
            <a:endParaRPr lang="nl-NL" sz="2400" b="1">
              <a:latin typeface="Times New Roman" pitchFamily="18" charset="0"/>
            </a:endParaRPr>
          </a:p>
          <a:p>
            <a:pPr lvl="2" eaLnBrk="0" hangingPunct="0"/>
            <a:endParaRPr lang="sr-Latn-CS" sz="2400" b="1">
              <a:latin typeface="Times New Roman" pitchFamily="18" charset="0"/>
            </a:endParaRPr>
          </a:p>
          <a:p>
            <a:pPr lvl="2" eaLnBrk="0" hangingPunct="0"/>
            <a:r>
              <a:rPr lang="sr-Latn-CS" sz="2400" b="1"/>
              <a:t>*</a:t>
            </a:r>
            <a:r>
              <a:rPr lang="en-US" sz="2400" b="1"/>
              <a:t>1 mg NE = 1 mg </a:t>
            </a:r>
            <a:r>
              <a:rPr lang="sr-Latn-CS" sz="2400" b="1"/>
              <a:t>ниацина</a:t>
            </a:r>
            <a:r>
              <a:rPr lang="en-US" sz="2400" b="1"/>
              <a:t> = 60 mg </a:t>
            </a:r>
            <a:r>
              <a:rPr lang="sr-Latn-CS" sz="2400" b="1"/>
              <a:t>триптофана</a:t>
            </a:r>
            <a:r>
              <a:rPr lang="en-US" sz="3200"/>
              <a:t> </a:t>
            </a:r>
            <a:endParaRPr lang="fr-FR" sz="2800" b="1">
              <a:latin typeface="Times New Roman" pitchFamily="18" charset="0"/>
            </a:endParaRPr>
          </a:p>
          <a:p>
            <a:pPr lvl="2" eaLnBrk="0" hangingPunct="0"/>
            <a:r>
              <a:rPr lang="fr-FR" sz="2800" b="1">
                <a:latin typeface="Times New Roman" pitchFamily="18" charset="0"/>
              </a:rPr>
              <a:t>	</a:t>
            </a:r>
            <a:endParaRPr lang="en-US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293"/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Text Box 2"/>
          <p:cNvSpPr txBox="1">
            <a:spLocks noChangeArrowheads="1"/>
          </p:cNvSpPr>
          <p:nvPr/>
        </p:nvSpPr>
        <p:spPr bwMode="auto">
          <a:xfrm>
            <a:off x="228600" y="304800"/>
            <a:ext cx="8686800" cy="5876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НИАЦИН И ЗДРАВЉЕ</a:t>
            </a:r>
          </a:p>
          <a:p>
            <a:pPr eaLnBrk="0" hangingPunct="0"/>
            <a:endParaRPr lang="en-US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 i="1">
                <a:latin typeface="Times New Roman" pitchFamily="18" charset="0"/>
              </a:rPr>
              <a:t>Дефицит</a:t>
            </a: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Недостатак ниацина је познат као обољење пелагра. 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Знаци су 4D : де</a:t>
            </a:r>
            <a:r>
              <a:rPr lang="sr-Latn-CS" sz="2400" b="1">
                <a:latin typeface="Times New Roman" pitchFamily="18" charset="0"/>
              </a:rPr>
              <a:t>р</a:t>
            </a:r>
            <a:r>
              <a:rPr lang="en-US" sz="2400" b="1">
                <a:latin typeface="Times New Roman" pitchFamily="18" charset="0"/>
              </a:rPr>
              <a:t>матитис (</a:t>
            </a:r>
            <a:r>
              <a:rPr lang="sr-Latn-CS" sz="2400" b="1" i="1">
                <a:latin typeface="Times New Roman" pitchFamily="18" charset="0"/>
              </a:rPr>
              <a:t>откривени делови лице, руке, врат-црвенило, печење и свраб, пигментација лица-феномен лептира</a:t>
            </a:r>
            <a:r>
              <a:rPr lang="en-US" sz="2400" b="1">
                <a:latin typeface="Times New Roman" pitchFamily="18" charset="0"/>
              </a:rPr>
              <a:t>), дијареја (</a:t>
            </a:r>
            <a:r>
              <a:rPr lang="sr-Latn-CS" sz="2400" b="1">
                <a:latin typeface="Times New Roman" pitchFamily="18" charset="0"/>
              </a:rPr>
              <a:t>гастритис и </a:t>
            </a:r>
            <a:r>
              <a:rPr lang="sr-Latn-CS" sz="2400" b="1">
                <a:latin typeface="Calibri" pitchFamily="34" charset="0"/>
              </a:rPr>
              <a:t>↓желудачног сока</a:t>
            </a:r>
            <a:r>
              <a:rPr lang="en-US" sz="2400" b="1">
                <a:latin typeface="Times New Roman" pitchFamily="18" charset="0"/>
              </a:rPr>
              <a:t>), деменција (</a:t>
            </a:r>
            <a:r>
              <a:rPr lang="sr-Latn-CS" sz="2400" b="1" i="1">
                <a:latin typeface="Times New Roman" pitchFamily="18" charset="0"/>
              </a:rPr>
              <a:t>глобално оштећење психичких функција</a:t>
            </a:r>
            <a:r>
              <a:rPr lang="en-US" sz="2400" b="1">
                <a:latin typeface="Times New Roman" pitchFamily="18" charset="0"/>
              </a:rPr>
              <a:t>) и могућ</a:t>
            </a:r>
            <a:r>
              <a:rPr lang="sr-Latn-CS" sz="2400" b="1">
                <a:latin typeface="Times New Roman" pitchFamily="18" charset="0"/>
              </a:rPr>
              <a:t>а</a:t>
            </a:r>
            <a:r>
              <a:rPr lang="en-US" sz="2400" b="1">
                <a:latin typeface="Times New Roman" pitchFamily="18" charset="0"/>
              </a:rPr>
              <a:t> “death” (</a:t>
            </a:r>
            <a:r>
              <a:rPr lang="en-US" sz="2400" b="1" i="1">
                <a:latin typeface="Times New Roman" pitchFamily="18" charset="0"/>
              </a:rPr>
              <a:t>смрт</a:t>
            </a:r>
            <a:r>
              <a:rPr lang="en-US" sz="2400" b="1">
                <a:latin typeface="Times New Roman" pitchFamily="18" charset="0"/>
              </a:rPr>
              <a:t>).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Симптоми се могу јавити и кад примарно не постоји дефицит ниацина већ поремећај метаболизма триптофана,</a:t>
            </a: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Јавља се код дефицита В6 јер је неопходан за метеболизам  триптофана (употреба изониазида)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37303"/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6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381000"/>
            <a:ext cx="8229600" cy="5745163"/>
          </a:xfrm>
        </p:spPr>
        <p:txBody>
          <a:bodyPr/>
          <a:lstStyle/>
          <a:p>
            <a:r>
              <a:rPr lang="sr-Latn-CS" sz="2400" b="1"/>
              <a:t>Високе дозе ниацина:</a:t>
            </a:r>
          </a:p>
          <a:p>
            <a:pPr>
              <a:buFontTx/>
              <a:buNone/>
            </a:pPr>
            <a:endParaRPr lang="sr-Latn-CS" sz="2400" b="1"/>
          </a:p>
          <a:p>
            <a:r>
              <a:rPr lang="sr-Latn-CS" sz="2400" b="1"/>
              <a:t>↓укупни холестерол, триацил глицерола</a:t>
            </a:r>
          </a:p>
          <a:p>
            <a:pPr>
              <a:buFontTx/>
              <a:buNone/>
            </a:pPr>
            <a:endParaRPr lang="sr-Latn-CS" sz="2400" b="1"/>
          </a:p>
          <a:p>
            <a:r>
              <a:rPr lang="sr-Latn-CS" sz="2400" b="1"/>
              <a:t>↑</a:t>
            </a:r>
            <a:r>
              <a:rPr lang="en-US" sz="2400" b="1"/>
              <a:t>HDL </a:t>
            </a:r>
            <a:r>
              <a:rPr lang="sr-Latn-CS" sz="2400" b="1"/>
              <a:t>холестерол</a:t>
            </a:r>
          </a:p>
          <a:p>
            <a:pPr>
              <a:buFontTx/>
              <a:buNone/>
            </a:pPr>
            <a:endParaRPr lang="sr-Latn-CS" sz="2400" b="1"/>
          </a:p>
          <a:p>
            <a:r>
              <a:rPr lang="sr-Latn-CS" sz="2400" b="1"/>
              <a:t>Примене код лечења хиперлипопротеинемија узрокује вазодилатацију, пад притиска, дрхтање, црвенило лица (↑простагландина) примењује се уз ацетилсалицилну киселину.</a:t>
            </a:r>
          </a:p>
          <a:p>
            <a:pPr>
              <a:buFontTx/>
              <a:buNone/>
            </a:pPr>
            <a:endParaRPr lang="sr-Latn-CS" sz="2400" b="1"/>
          </a:p>
          <a:p>
            <a:r>
              <a:rPr lang="sr-Latn-CS" sz="2400" b="1">
                <a:cs typeface="Calibri" pitchFamily="34" charset="0"/>
              </a:rPr>
              <a:t>Хепатотоксичност, ГИТ тегобе, улкуси и погоршање толеранције на глукозу.</a:t>
            </a:r>
          </a:p>
        </p:txBody>
      </p:sp>
    </p:spTree>
  </p:cSld>
  <p:clrMapOvr>
    <a:masterClrMapping/>
  </p:clrMapOvr>
  <p:transition advTm="42413"/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Text Box 2"/>
          <p:cNvSpPr txBox="1">
            <a:spLocks noChangeArrowheads="1"/>
          </p:cNvSpPr>
          <p:nvPr/>
        </p:nvSpPr>
        <p:spPr bwMode="auto">
          <a:xfrm>
            <a:off x="755650" y="304800"/>
            <a:ext cx="7696200" cy="5753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</a:t>
            </a:r>
            <a:r>
              <a:rPr lang="en-US" sz="3200" b="1">
                <a:latin typeface="Times New Roman" pitchFamily="18" charset="0"/>
              </a:rPr>
              <a:t> B</a:t>
            </a:r>
            <a:r>
              <a:rPr lang="en-US" sz="3200" b="1" baseline="-25000">
                <a:latin typeface="Times New Roman" pitchFamily="18" charset="0"/>
              </a:rPr>
              <a:t>6</a:t>
            </a:r>
            <a:r>
              <a:rPr lang="en-US" sz="2800" b="1">
                <a:latin typeface="Times New Roman" pitchFamily="18" charset="0"/>
              </a:rPr>
              <a:t> - з</a:t>
            </a:r>
            <a:r>
              <a:rPr lang="en-US" sz="2800" b="1" i="1">
                <a:latin typeface="Times New Roman" pitchFamily="18" charset="0"/>
              </a:rPr>
              <a:t>начај и улога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Природно се налази у 3 облика:</a:t>
            </a: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пиридоксин (у биљкама) </a:t>
            </a:r>
            <a:endParaRPr lang="en-U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пиридоксал</a:t>
            </a:r>
            <a:endParaRPr lang="en-U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пиридоксамин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Коензим</a:t>
            </a:r>
            <a:r>
              <a:rPr lang="sr-Latn-CS" sz="2400" b="1">
                <a:latin typeface="Times New Roman" pitchFamily="18" charset="0"/>
              </a:rPr>
              <a:t> је</a:t>
            </a:r>
            <a:r>
              <a:rPr lang="en-US" sz="2400" b="1">
                <a:latin typeface="Times New Roman" pitchFamily="18" charset="0"/>
              </a:rPr>
              <a:t> у метаболизаму протеина</a:t>
            </a:r>
            <a:r>
              <a:rPr lang="sr-Latn-CS" sz="2400" b="1">
                <a:latin typeface="Times New Roman" pitchFamily="18" charset="0"/>
              </a:rPr>
              <a:t>, а учествује и у метаболизму масти и шећера.</a:t>
            </a: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Везан је уско за метаболизам триптофана и метионина. 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Учествује у синтези хема</a:t>
            </a:r>
            <a:r>
              <a:rPr lang="sr-Latn-CS" sz="2400" b="1">
                <a:latin typeface="Times New Roman" pitchFamily="18" charset="0"/>
              </a:rPr>
              <a:t> и биосинтези нуклеинских киселина.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5834"/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Text Box 2"/>
          <p:cNvSpPr txBox="1">
            <a:spLocks noChangeArrowheads="1"/>
          </p:cNvSpPr>
          <p:nvPr/>
        </p:nvSpPr>
        <p:spPr bwMode="auto">
          <a:xfrm>
            <a:off x="684213" y="1268413"/>
            <a:ext cx="7696200" cy="3805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B</a:t>
            </a:r>
            <a:r>
              <a:rPr lang="en-US" sz="3200" b="1" baseline="-25000">
                <a:latin typeface="Times New Roman" pitchFamily="18" charset="0"/>
              </a:rPr>
              <a:t>6</a:t>
            </a:r>
            <a:r>
              <a:rPr lang="en-US" sz="2800" b="1">
                <a:latin typeface="Times New Roman" pitchFamily="18" charset="0"/>
              </a:rPr>
              <a:t> -</a:t>
            </a:r>
            <a:r>
              <a:rPr lang="en-US" sz="2400" b="1" i="1">
                <a:latin typeface="Times New Roman" pitchFamily="18" charset="0"/>
              </a:rPr>
              <a:t> </a:t>
            </a:r>
            <a:r>
              <a:rPr lang="en-US" sz="2800" b="1" i="1">
                <a:latin typeface="Times New Roman" pitchFamily="18" charset="0"/>
              </a:rPr>
              <a:t>апсорпција и метаболизам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Све три форме се после хидролизе апсорбују у танком цреву</a:t>
            </a:r>
            <a:r>
              <a:rPr lang="sr-Latn-CS" sz="2400" b="1">
                <a:latin typeface="Times New Roman" pitchFamily="18" charset="0"/>
              </a:rPr>
              <a:t> пасивном дифузијом</a:t>
            </a:r>
            <a:r>
              <a:rPr lang="en-US" sz="2400" b="1">
                <a:latin typeface="Times New Roman" pitchFamily="18" charset="0"/>
              </a:rPr>
              <a:t>. 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У циркулацији се налазе углавном у форми пиридоксал-фосфата (</a:t>
            </a:r>
            <a:r>
              <a:rPr lang="en-US" sz="2400" b="1" i="1">
                <a:latin typeface="Times New Roman" pitchFamily="18" charset="0"/>
              </a:rPr>
              <a:t>60%</a:t>
            </a:r>
            <a:r>
              <a:rPr lang="en-US" sz="2400" b="1">
                <a:latin typeface="Times New Roman" pitchFamily="18" charset="0"/>
              </a:rPr>
              <a:t>). 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Фосфорилација се обавља у јетри, а може и у еритроцитима (</a:t>
            </a:r>
            <a:r>
              <a:rPr lang="en-US" sz="2400" b="1" i="1">
                <a:latin typeface="Times New Roman" pitchFamily="18" charset="0"/>
              </a:rPr>
              <a:t>везан за хемоглобин</a:t>
            </a:r>
            <a:r>
              <a:rPr lang="en-US" sz="2400" b="1">
                <a:latin typeface="Times New Roman" pitchFamily="18" charset="0"/>
              </a:rPr>
              <a:t>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Text Box 2"/>
          <p:cNvSpPr txBox="1">
            <a:spLocks noChangeArrowheads="1"/>
          </p:cNvSpPr>
          <p:nvPr/>
        </p:nvSpPr>
        <p:spPr bwMode="auto">
          <a:xfrm>
            <a:off x="762000" y="260350"/>
            <a:ext cx="7696200" cy="6089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6</a:t>
            </a:r>
            <a:r>
              <a:rPr lang="en-US" sz="2800" b="1">
                <a:latin typeface="Times New Roman" pitchFamily="18" charset="0"/>
              </a:rPr>
              <a:t>  -</a:t>
            </a:r>
            <a:r>
              <a:rPr lang="en-US" sz="2400" b="1" i="1">
                <a:latin typeface="Times New Roman" pitchFamily="18" charset="0"/>
              </a:rPr>
              <a:t> </a:t>
            </a:r>
            <a:r>
              <a:rPr lang="en-US" sz="2800" b="1" i="1">
                <a:latin typeface="Times New Roman" pitchFamily="18" charset="0"/>
              </a:rPr>
              <a:t>садржај у храни и</a:t>
            </a:r>
            <a:endParaRPr lang="en-US" sz="16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ГЛАВНИ ИЗВОР</a:t>
            </a: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</a:t>
            </a:r>
            <a:r>
              <a:rPr lang="en-US" sz="2400">
                <a:latin typeface="Symbol" pitchFamily="18" charset="2"/>
                <a:cs typeface="Times New Roman" pitchFamily="18" charset="0"/>
              </a:rPr>
              <a:t>	</a:t>
            </a:r>
            <a:r>
              <a:rPr lang="en-US" sz="2400" b="1" i="1">
                <a:latin typeface="Times New Roman" pitchFamily="18" charset="0"/>
              </a:rPr>
              <a:t>намирнице животињског порекла</a:t>
            </a:r>
          </a:p>
          <a:p>
            <a:pPr lvl="3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месо</a:t>
            </a:r>
            <a:endParaRPr lang="fr-FR" sz="2400" b="1">
              <a:latin typeface="Times New Roman" pitchFamily="18" charset="0"/>
            </a:endParaRP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риба, јаја</a:t>
            </a: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изнутрице (</a:t>
            </a:r>
            <a:r>
              <a:rPr lang="fr-FR" sz="2400" b="1" i="1">
                <a:latin typeface="Times New Roman" pitchFamily="18" charset="0"/>
              </a:rPr>
              <a:t>јетра, бубрези</a:t>
            </a:r>
            <a:r>
              <a:rPr lang="fr-FR" sz="2400" b="1">
                <a:latin typeface="Times New Roman" pitchFamily="18" charset="0"/>
              </a:rPr>
              <a:t>)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 i="1">
                <a:latin typeface="Times New Roman" pitchFamily="18" charset="0"/>
              </a:rPr>
              <a:t>намирнице биљног порекла</a:t>
            </a:r>
          </a:p>
          <a:p>
            <a:pPr lvl="3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интегралне житарице</a:t>
            </a: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соја</a:t>
            </a:r>
            <a:r>
              <a:rPr lang="sr-Latn-CS" sz="2400" b="1">
                <a:latin typeface="Times New Roman" pitchFamily="18" charset="0"/>
              </a:rPr>
              <a:t>, банана, бадем</a:t>
            </a:r>
          </a:p>
          <a:p>
            <a:pPr lvl="3" eaLnBrk="0" hangingPunct="0"/>
            <a:endParaRPr lang="sr-Latn-CS" sz="2400" b="1">
              <a:latin typeface="Times New Roman" pitchFamily="18" charset="0"/>
            </a:endParaRPr>
          </a:p>
          <a:p>
            <a:pPr lvl="3" eaLnBrk="0" hangingPunct="0"/>
            <a:endParaRPr lang="fr-FR" sz="2400" b="1">
              <a:latin typeface="Times New Roman" pitchFamily="18" charset="0"/>
            </a:endParaRPr>
          </a:p>
          <a:p>
            <a:pPr lvl="3" eaLnBrk="0" hangingPunct="0"/>
            <a:r>
              <a:rPr lang="fr-FR" sz="2400" b="1"/>
              <a:t>Витамин B6 је термолабилан и осетљив је на ултравиолетно зрачење и оксидацију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Text Box 2"/>
          <p:cNvSpPr txBox="1">
            <a:spLocks noChangeArrowheads="1"/>
          </p:cNvSpPr>
          <p:nvPr/>
        </p:nvSpPr>
        <p:spPr bwMode="auto">
          <a:xfrm>
            <a:off x="611188" y="1341438"/>
            <a:ext cx="7696200" cy="3462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6</a:t>
            </a:r>
            <a:endParaRPr lang="sr-Latn-CS" sz="3200" b="1" baseline="-25000">
              <a:latin typeface="Times New Roman" pitchFamily="18" charset="0"/>
            </a:endParaRPr>
          </a:p>
          <a:p>
            <a:pPr eaLnBrk="0" hangingPunct="0"/>
            <a:endParaRPr lang="sr-Latn-CS" sz="3200" b="1" baseline="-25000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Препоручен дневни унос</a:t>
            </a:r>
            <a:r>
              <a:rPr lang="fr-FR" sz="2800" b="1">
                <a:latin typeface="Times New Roman" pitchFamily="18" charset="0"/>
              </a:rPr>
              <a:t> </a:t>
            </a:r>
            <a:endParaRPr lang="sr-Latn-C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1,</a:t>
            </a:r>
            <a:r>
              <a:rPr lang="sr-Latn-CS" sz="2800" b="1">
                <a:latin typeface="Times New Roman" pitchFamily="18" charset="0"/>
              </a:rPr>
              <a:t>7</a:t>
            </a:r>
            <a:r>
              <a:rPr lang="en-US" sz="2800" b="1">
                <a:latin typeface="Times New Roman" pitchFamily="18" charset="0"/>
              </a:rPr>
              <a:t>mg одрасли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Унос је директно пропорционалан уносу протеина!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Text Box 2"/>
          <p:cNvSpPr txBox="1">
            <a:spLocks noChangeArrowheads="1"/>
          </p:cNvSpPr>
          <p:nvPr/>
        </p:nvSpPr>
        <p:spPr bwMode="auto">
          <a:xfrm>
            <a:off x="228600" y="1055688"/>
            <a:ext cx="8223250" cy="4659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B</a:t>
            </a:r>
            <a:r>
              <a:rPr lang="en-US" sz="3200" b="1" baseline="-25000">
                <a:latin typeface="Times New Roman" pitchFamily="18" charset="0"/>
              </a:rPr>
              <a:t>6</a:t>
            </a:r>
            <a:r>
              <a:rPr lang="en-US" sz="2800" b="1">
                <a:latin typeface="Times New Roman" pitchFamily="18" charset="0"/>
              </a:rPr>
              <a:t>  </a:t>
            </a:r>
            <a:r>
              <a:rPr lang="sr-Latn-CS" sz="2800" b="1">
                <a:latin typeface="Times New Roman" pitchFamily="18" charset="0"/>
              </a:rPr>
              <a:t>- </a:t>
            </a:r>
            <a:r>
              <a:rPr lang="en-US" sz="2800" b="1">
                <a:latin typeface="Times New Roman" pitchFamily="18" charset="0"/>
              </a:rPr>
              <a:t> </a:t>
            </a:r>
            <a:r>
              <a:rPr lang="en-US" sz="2800" b="1" i="1">
                <a:latin typeface="Times New Roman" pitchFamily="18" charset="0"/>
              </a:rPr>
              <a:t>Дефицит</a:t>
            </a:r>
          </a:p>
          <a:p>
            <a:pPr algn="just" eaLnBrk="0" hangingPunct="0"/>
            <a:endParaRPr lang="en-US" sz="2800" b="1" i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Знаци су:</a:t>
            </a:r>
            <a:r>
              <a:rPr lang="sr-Latn-CS" sz="2400" b="1">
                <a:latin typeface="Times New Roman" pitchFamily="18" charset="0"/>
              </a:rPr>
              <a:t> слични као код дефицита В2 </a:t>
            </a:r>
            <a:r>
              <a:rPr lang="en-US" sz="2400" b="1">
                <a:latin typeface="Times New Roman" pitchFamily="18" charset="0"/>
              </a:rPr>
              <a:t>cheilosis, stomatitis angularis, glossitis,   депресија, главобоља, </a:t>
            </a:r>
            <a:r>
              <a:rPr lang="sr-Latn-CS" sz="2400" b="1">
                <a:latin typeface="Times New Roman" pitchFamily="18" charset="0"/>
              </a:rPr>
              <a:t>несаница, раздражљивост,</a:t>
            </a:r>
            <a:r>
              <a:rPr lang="en-US" sz="2400" b="1">
                <a:latin typeface="Times New Roman" pitchFamily="18" charset="0"/>
              </a:rPr>
              <a:t> збуњеност, анемија (</a:t>
            </a:r>
            <a:r>
              <a:rPr lang="en-US" sz="2400" b="1" i="1">
                <a:latin typeface="Times New Roman" pitchFamily="18" charset="0"/>
              </a:rPr>
              <a:t>хипохромна, макроцитна</a:t>
            </a:r>
            <a:r>
              <a:rPr lang="en-US" sz="2400" b="1">
                <a:latin typeface="Times New Roman" pitchFamily="18" charset="0"/>
              </a:rPr>
              <a:t>), заостајање у расту, промене на кожи, поремећај имунитета.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код алкохоличара, употребе изониазида, антиепилептика, леводопе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34439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827088" y="549275"/>
            <a:ext cx="7696200" cy="532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hangingPunct="0"/>
            <a:endParaRPr lang="de-DE" sz="2400" b="1">
              <a:latin typeface="Times New Roman" pitchFamily="18" charset="0"/>
            </a:endParaRPr>
          </a:p>
          <a:p>
            <a:pPr algn="just" eaLnBrk="0" hangingPunct="0"/>
            <a:r>
              <a:rPr lang="de-DE" sz="2800" b="1">
                <a:latin typeface="Times New Roman" pitchFamily="18" charset="0"/>
              </a:rPr>
              <a:t>ХИДРОСОЛУБИЛНИ</a:t>
            </a:r>
            <a:r>
              <a:rPr lang="sr-Latn-CS" sz="2800" b="1">
                <a:latin typeface="Times New Roman" pitchFamily="18" charset="0"/>
              </a:rPr>
              <a:t> ВИТАМИНИ</a:t>
            </a:r>
            <a:endParaRPr lang="de-DE" sz="2400" b="1">
              <a:latin typeface="Times New Roman" pitchFamily="18" charset="0"/>
            </a:endParaRPr>
          </a:p>
          <a:p>
            <a:pPr algn="just" eaLnBrk="0" hangingPunct="0"/>
            <a:endParaRPr lang="de-DE" sz="2400" b="1">
              <a:latin typeface="Times New Roman" pitchFamily="18" charset="0"/>
            </a:endParaRPr>
          </a:p>
          <a:p>
            <a:pPr lvl="2"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Витамини растворљиви у води. </a:t>
            </a:r>
            <a:endParaRPr lang="sr-Latn-CS" sz="2400" b="1">
              <a:latin typeface="Times New Roman" pitchFamily="18" charset="0"/>
            </a:endParaRPr>
          </a:p>
          <a:p>
            <a:pPr lvl="2"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Не могу се складиштити у организму</a:t>
            </a:r>
            <a:r>
              <a:rPr lang="sr-Latn-CS" sz="2400" b="1">
                <a:latin typeface="Times New Roman" pitchFamily="18" charset="0"/>
              </a:rPr>
              <a:t> у већој количини</a:t>
            </a:r>
            <a:r>
              <a:rPr lang="fr-FR" sz="2400" b="1">
                <a:latin typeface="Times New Roman" pitchFamily="18" charset="0"/>
              </a:rPr>
              <a:t>. </a:t>
            </a:r>
            <a:endParaRPr lang="sr-Latn-CS" sz="2400" b="1">
              <a:latin typeface="Times New Roman" pitchFamily="18" charset="0"/>
            </a:endParaRPr>
          </a:p>
          <a:p>
            <a:pPr lvl="2"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Излучују се помоћу воде</a:t>
            </a:r>
            <a:r>
              <a:rPr lang="sr-Latn-CS" sz="2400" b="1">
                <a:latin typeface="Times New Roman" pitchFamily="18" charset="0"/>
              </a:rPr>
              <a:t> (урина)</a:t>
            </a:r>
            <a:r>
              <a:rPr lang="fr-FR" sz="2400" b="1">
                <a:latin typeface="Times New Roman" pitchFamily="18" charset="0"/>
              </a:rPr>
              <a:t>. </a:t>
            </a:r>
            <a:endParaRPr lang="sr-Latn-CS" sz="2400" b="1">
              <a:latin typeface="Times New Roman" pitchFamily="18" charset="0"/>
            </a:endParaRPr>
          </a:p>
          <a:p>
            <a:pPr lvl="2"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Углавном су коензими у ћелијском метаболизму.</a:t>
            </a:r>
          </a:p>
          <a:p>
            <a:pPr lvl="2" algn="just" eaLnBrk="0" hangingPunct="0">
              <a:buFontTx/>
              <a:buChar char="•"/>
            </a:pPr>
            <a:endParaRPr lang="fr-FR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800" b="1">
                <a:latin typeface="Times New Roman" pitchFamily="18" charset="0"/>
              </a:rPr>
              <a:t>ХИДРОСОЛУБИЛНИ ВИТАМИНИ СУ</a:t>
            </a:r>
            <a:endParaRPr lang="fr-FR" sz="2400" b="1">
              <a:latin typeface="Times New Roman" pitchFamily="18" charset="0"/>
            </a:endParaRPr>
          </a:p>
          <a:p>
            <a:pPr lvl="2" algn="just" eaLnBrk="0" hangingPunct="0"/>
            <a:endParaRPr lang="fr-FR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С </a:t>
            </a:r>
            <a:r>
              <a:rPr lang="fr-FR" sz="2400" b="1">
                <a:latin typeface="Times New Roman" pitchFamily="18" charset="0"/>
              </a:rPr>
              <a:t>витамин</a:t>
            </a:r>
          </a:p>
          <a:p>
            <a:pPr lvl="2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Витамини B групе</a:t>
            </a:r>
            <a:endParaRPr lang="en-US" sz="2400">
              <a:latin typeface="Times New Roman" pitchFamily="18" charset="0"/>
            </a:endParaRPr>
          </a:p>
        </p:txBody>
      </p:sp>
    </p:spTree>
  </p:cSld>
  <p:clrMapOvr>
    <a:masterClrMapping/>
  </p:clrMapOvr>
  <p:transition advTm="0"/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Text Box 2"/>
          <p:cNvSpPr txBox="1">
            <a:spLocks noChangeArrowheads="1"/>
          </p:cNvSpPr>
          <p:nvPr/>
        </p:nvSpPr>
        <p:spPr bwMode="auto">
          <a:xfrm>
            <a:off x="228600" y="381000"/>
            <a:ext cx="8686800" cy="487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12</a:t>
            </a:r>
            <a:r>
              <a:rPr lang="en-US" sz="3200" b="1">
                <a:latin typeface="Times New Roman" pitchFamily="18" charset="0"/>
              </a:rPr>
              <a:t> (</a:t>
            </a:r>
            <a:r>
              <a:rPr lang="sr-Latn-CS" sz="2800" b="1" i="1">
                <a:latin typeface="Times New Roman" pitchFamily="18" charset="0"/>
              </a:rPr>
              <a:t>кобаламин</a:t>
            </a:r>
            <a:r>
              <a:rPr lang="en-US" sz="2800" b="1">
                <a:latin typeface="Times New Roman" pitchFamily="18" charset="0"/>
              </a:rPr>
              <a:t>) - з</a:t>
            </a:r>
            <a:r>
              <a:rPr lang="en-US" sz="2800" b="1" i="1">
                <a:latin typeface="Times New Roman" pitchFamily="18" charset="0"/>
              </a:rPr>
              <a:t>начај и улога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Витамин B</a:t>
            </a:r>
            <a:r>
              <a:rPr lang="en-US" sz="2400" b="1" baseline="-25000">
                <a:latin typeface="Times New Roman" pitchFamily="18" charset="0"/>
              </a:rPr>
              <a:t>12 </a:t>
            </a:r>
            <a:r>
              <a:rPr lang="en-US" sz="2400" b="1">
                <a:latin typeface="Times New Roman" pitchFamily="18" charset="0"/>
              </a:rPr>
              <a:t>садржи кобалт.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000" b="1">
                <a:latin typeface="Times New Roman" pitchFamily="18" charset="0"/>
              </a:rPr>
              <a:t>Главна улога му је </a:t>
            </a:r>
            <a:r>
              <a:rPr lang="sr-Latn-CS" sz="2000" b="1">
                <a:latin typeface="Times New Roman" pitchFamily="18" charset="0"/>
              </a:rPr>
              <a:t>функција</a:t>
            </a:r>
            <a:r>
              <a:rPr lang="en-US" sz="2000" b="1">
                <a:latin typeface="Times New Roman" pitchFamily="18" charset="0"/>
              </a:rPr>
              <a:t> коензим</a:t>
            </a:r>
            <a:r>
              <a:rPr lang="sr-Latn-CS" sz="2000" b="1">
                <a:latin typeface="Times New Roman" pitchFamily="18" charset="0"/>
              </a:rPr>
              <a:t>а</a:t>
            </a:r>
            <a:r>
              <a:rPr lang="en-US" sz="2000" b="1">
                <a:latin typeface="Times New Roman" pitchFamily="18" charset="0"/>
              </a:rPr>
              <a:t> у ензимима (</a:t>
            </a:r>
            <a:r>
              <a:rPr lang="en-US" sz="2000" b="1" i="1">
                <a:latin typeface="Times New Roman" pitchFamily="18" charset="0"/>
              </a:rPr>
              <a:t>метионин синтетазе и L-метилмалонил-коензим-А-мутазе</a:t>
            </a:r>
            <a:r>
              <a:rPr lang="en-US" sz="2000" b="1">
                <a:latin typeface="Times New Roman" pitchFamily="18" charset="0"/>
              </a:rPr>
              <a:t>) битним за синтезу аминокиселине метионина</a:t>
            </a:r>
            <a:r>
              <a:rPr lang="sr-Latn-CS" sz="2000" b="1">
                <a:latin typeface="Times New Roman" pitchFamily="18" charset="0"/>
              </a:rPr>
              <a:t> из хомоцистеина</a:t>
            </a:r>
            <a:r>
              <a:rPr lang="en-US" sz="2000" b="1">
                <a:latin typeface="Times New Roman" pitchFamily="18" charset="0"/>
              </a:rPr>
              <a:t>, па је као такав неопходан за раст и развој.</a:t>
            </a:r>
            <a:endParaRPr lang="sr-Latn-CS" sz="20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en-US" sz="20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000" b="1">
                <a:latin typeface="Times New Roman" pitchFamily="18" charset="0"/>
              </a:rPr>
              <a:t>Учествује у мијелинизацији и одржавању функција ЦНСа, </a:t>
            </a:r>
          </a:p>
          <a:p>
            <a:pPr algn="just" eaLnBrk="0" hangingPunct="0"/>
            <a:endParaRPr lang="sr-Latn-CS" sz="20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000" b="1">
                <a:latin typeface="Times New Roman" pitchFamily="18" charset="0"/>
              </a:rPr>
              <a:t>У стварању енергије, коензим је митохондријског ензима</a:t>
            </a:r>
          </a:p>
        </p:txBody>
      </p:sp>
    </p:spTree>
  </p:cSld>
  <p:clrMapOvr>
    <a:masterClrMapping/>
  </p:clrMapOvr>
  <p:transition advTm="24290"/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Text Box 2"/>
          <p:cNvSpPr txBox="1">
            <a:spLocks noChangeArrowheads="1"/>
          </p:cNvSpPr>
          <p:nvPr/>
        </p:nvSpPr>
        <p:spPr bwMode="auto">
          <a:xfrm>
            <a:off x="457200" y="838200"/>
            <a:ext cx="7696200" cy="3989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12</a:t>
            </a:r>
            <a:r>
              <a:rPr lang="en-US" sz="2800" b="1">
                <a:latin typeface="Times New Roman" pitchFamily="18" charset="0"/>
              </a:rPr>
              <a:t>  - з</a:t>
            </a:r>
            <a:r>
              <a:rPr lang="en-US" sz="2800" b="1" i="1">
                <a:latin typeface="Times New Roman" pitchFamily="18" charset="0"/>
              </a:rPr>
              <a:t>начај и улога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Неопходан је за раст и сазревање еритроцита.</a:t>
            </a:r>
          </a:p>
          <a:p>
            <a:pPr algn="just" eaLnBrk="0" hangingPunct="0">
              <a:buFontTx/>
              <a:buChar char="•"/>
            </a:pPr>
            <a:endParaRPr lang="nl-NL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Битан је и за деградацију пропионата и масног ткива посебно у нервном ткиву.</a:t>
            </a:r>
          </a:p>
          <a:p>
            <a:pPr algn="just" eaLnBrk="0" hangingPunct="0">
              <a:buFontTx/>
              <a:buChar char="•"/>
            </a:pPr>
            <a:endParaRPr lang="nl-NL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Може се синтетисати у организму уз помоћ цревних бактерија</a:t>
            </a:r>
            <a:r>
              <a:rPr lang="sr-Latn-CS" sz="2400" b="1">
                <a:latin typeface="Times New Roman" pitchFamily="18" charset="0"/>
              </a:rPr>
              <a:t>, али се не апсорбује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7433"/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Text Box 2"/>
          <p:cNvSpPr txBox="1">
            <a:spLocks noChangeArrowheads="1"/>
          </p:cNvSpPr>
          <p:nvPr/>
        </p:nvSpPr>
        <p:spPr bwMode="auto">
          <a:xfrm>
            <a:off x="395288" y="228600"/>
            <a:ext cx="8443912" cy="6423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B</a:t>
            </a:r>
            <a:r>
              <a:rPr lang="en-US" sz="3200" b="1" baseline="-25000">
                <a:latin typeface="Times New Roman" pitchFamily="18" charset="0"/>
              </a:rPr>
              <a:t>12</a:t>
            </a:r>
            <a:r>
              <a:rPr lang="en-US" sz="2800" b="1">
                <a:latin typeface="Times New Roman" pitchFamily="18" charset="0"/>
              </a:rPr>
              <a:t>  - </a:t>
            </a:r>
            <a:r>
              <a:rPr lang="en-US" sz="2800" b="1" i="1">
                <a:latin typeface="Times New Roman" pitchFamily="18" charset="0"/>
              </a:rPr>
              <a:t>апсорпција и метаболизам</a:t>
            </a:r>
            <a:endParaRPr lang="sr-Latn-CS" sz="2800" b="1" i="1">
              <a:latin typeface="Times New Roman" pitchFamily="18" charset="0"/>
            </a:endParaRPr>
          </a:p>
          <a:p>
            <a:pPr eaLnBrk="0" hangingPunct="0"/>
            <a:endParaRPr lang="sr-Latn-CS" sz="2800" b="1" i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У устима се веже за саливарни протеин хаптокорин, пепсин у желуцу започиње протеолизу, а наставља је панкреасна протеаза,  у илеуму се везује за унутрашњи фактор кога стварају парјеталне ћелије желуца и ендоцитозом посредованом рецепторима улази у зид завршног дела танког црева, везује се за транскобаламин</a:t>
            </a:r>
            <a:r>
              <a:rPr lang="en-US" sz="2400" b="1">
                <a:latin typeface="Times New Roman" pitchFamily="18" charset="0"/>
              </a:rPr>
              <a:t> II</a:t>
            </a:r>
            <a:r>
              <a:rPr lang="sr-Latn-CS" sz="2400" b="1">
                <a:latin typeface="Times New Roman" pitchFamily="18" charset="0"/>
              </a:rPr>
              <a:t> </a:t>
            </a:r>
          </a:p>
          <a:p>
            <a:pPr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Транспортује се у јетру</a:t>
            </a:r>
            <a:r>
              <a:rPr lang="sr-Latn-CS" sz="2400" b="1">
                <a:latin typeface="Times New Roman" pitchFamily="18" charset="0"/>
              </a:rPr>
              <a:t>где се складишти везан за транскобаламин</a:t>
            </a:r>
            <a:r>
              <a:rPr lang="en-US" sz="2400" b="1">
                <a:latin typeface="Times New Roman" pitchFamily="18" charset="0"/>
              </a:rPr>
              <a:t> III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Недовољна  количина желудачне киселине и смањена панкреасна секреција утичу на апсорпцију овог витамина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41154"/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Text Box 2"/>
          <p:cNvSpPr txBox="1">
            <a:spLocks noChangeArrowheads="1"/>
          </p:cNvSpPr>
          <p:nvPr/>
        </p:nvSpPr>
        <p:spPr bwMode="auto">
          <a:xfrm>
            <a:off x="611188" y="1196975"/>
            <a:ext cx="7696200" cy="4232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B</a:t>
            </a:r>
            <a:r>
              <a:rPr lang="en-US" sz="3200" b="1" baseline="-25000">
                <a:latin typeface="Times New Roman" pitchFamily="18" charset="0"/>
              </a:rPr>
              <a:t>12</a:t>
            </a:r>
            <a:r>
              <a:rPr lang="en-US" sz="2800" b="1">
                <a:latin typeface="Times New Roman" pitchFamily="18" charset="0"/>
              </a:rPr>
              <a:t> - </a:t>
            </a:r>
            <a:r>
              <a:rPr lang="en-US" sz="2800" b="1" i="1">
                <a:latin typeface="Times New Roman" pitchFamily="18" charset="0"/>
              </a:rPr>
              <a:t>садржај у храни </a:t>
            </a:r>
            <a:endParaRPr lang="sr-Latn-CS" sz="2800" b="1" i="1">
              <a:latin typeface="Times New Roman" pitchFamily="18" charset="0"/>
            </a:endParaRPr>
          </a:p>
          <a:p>
            <a:pPr eaLnBrk="0" hangingPunct="0"/>
            <a:endParaRPr lang="sr-Latn-CS" sz="2800" b="1" i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en-US" sz="2400" b="1">
                <a:latin typeface="Times New Roman" pitchFamily="18" charset="0"/>
              </a:rPr>
              <a:t>ГЛАВНИ ИЗВОР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 i="1">
                <a:latin typeface="Times New Roman" pitchFamily="18" charset="0"/>
              </a:rPr>
              <a:t>намирнице животињског порекла</a:t>
            </a:r>
          </a:p>
          <a:p>
            <a:pPr lvl="3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изнутрице </a:t>
            </a:r>
            <a:endParaRPr lang="sr-Latn-CS" sz="2400" b="1">
              <a:latin typeface="Times New Roman" pitchFamily="18" charset="0"/>
            </a:endParaRPr>
          </a:p>
          <a:p>
            <a:pPr lvl="3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	месо </a:t>
            </a:r>
            <a:r>
              <a:rPr lang="fr-FR" sz="2400">
                <a:latin typeface="Symbol" pitchFamily="18" charset="2"/>
                <a:cs typeface="Times New Roman" pitchFamily="18" charset="0"/>
              </a:rPr>
              <a:t>	</a:t>
            </a:r>
            <a:endParaRPr lang="sr-Latn-CS" sz="2400">
              <a:cs typeface="Times New Roman" pitchFamily="18" charset="0"/>
            </a:endParaRPr>
          </a:p>
          <a:p>
            <a:pPr lvl="3"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млеко и млечни производи</a:t>
            </a:r>
          </a:p>
          <a:p>
            <a:pPr algn="just" eaLnBrk="0" hangingPunct="0"/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8737"/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Text Box 2"/>
          <p:cNvSpPr txBox="1">
            <a:spLocks noChangeArrowheads="1"/>
          </p:cNvSpPr>
          <p:nvPr/>
        </p:nvSpPr>
        <p:spPr bwMode="auto">
          <a:xfrm>
            <a:off x="539750" y="765175"/>
            <a:ext cx="7696200" cy="4316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 dirty="0">
                <a:latin typeface="Times New Roman" pitchFamily="18" charset="0"/>
              </a:rPr>
              <a:t>ВИТАМИН B</a:t>
            </a:r>
            <a:r>
              <a:rPr lang="en-US" sz="3200" b="1" baseline="-25000" dirty="0">
                <a:latin typeface="Times New Roman" pitchFamily="18" charset="0"/>
              </a:rPr>
              <a:t>12</a:t>
            </a:r>
            <a:endParaRPr lang="sr-Latn-CS" sz="3200" b="1" baseline="-25000" dirty="0">
              <a:latin typeface="Times New Roman" pitchFamily="18" charset="0"/>
            </a:endParaRPr>
          </a:p>
          <a:p>
            <a:pPr eaLnBrk="0" hangingPunct="0"/>
            <a:endParaRPr lang="sr-Latn-CS" sz="3200" b="1" baseline="-25000" dirty="0">
              <a:latin typeface="Times New Roman" pitchFamily="18" charset="0"/>
            </a:endParaRPr>
          </a:p>
          <a:p>
            <a:pPr algn="just" eaLnBrk="0" hangingPunct="0"/>
            <a:r>
              <a:rPr lang="sr-Latn-CS" sz="2800" b="1" dirty="0">
                <a:latin typeface="Times New Roman" pitchFamily="18" charset="0"/>
              </a:rPr>
              <a:t>Препоручен дневни унос</a:t>
            </a:r>
            <a:r>
              <a:rPr lang="fr-FR" sz="2800" b="1" dirty="0">
                <a:latin typeface="Times New Roman" pitchFamily="18" charset="0"/>
              </a:rPr>
              <a:t> </a:t>
            </a:r>
            <a:endParaRPr lang="en-US" sz="2800" b="1" dirty="0">
              <a:latin typeface="Times New Roman" pitchFamily="18" charset="0"/>
            </a:endParaRPr>
          </a:p>
          <a:p>
            <a:pPr eaLnBrk="0" hangingPunct="0"/>
            <a:endParaRPr lang="en-US" sz="2800" b="1" dirty="0">
              <a:latin typeface="Times New Roman" pitchFamily="18" charset="0"/>
            </a:endParaRPr>
          </a:p>
          <a:p>
            <a:pPr algn="just" eaLnBrk="0" hangingPunct="0"/>
            <a:endParaRPr lang="en-US" sz="2800" b="1" dirty="0">
              <a:latin typeface="Times New Roman" pitchFamily="18" charset="0"/>
            </a:endParaRPr>
          </a:p>
          <a:p>
            <a:pPr algn="just" eaLnBrk="0" hangingPunct="0"/>
            <a:r>
              <a:rPr lang="en-US" sz="2800" b="1" dirty="0" err="1">
                <a:latin typeface="Times New Roman" pitchFamily="18" charset="0"/>
              </a:rPr>
              <a:t>Препоруке</a:t>
            </a:r>
            <a:r>
              <a:rPr lang="en-US" sz="2800" b="1" dirty="0">
                <a:latin typeface="Times New Roman" pitchFamily="18" charset="0"/>
              </a:rPr>
              <a:t> </a:t>
            </a:r>
          </a:p>
          <a:p>
            <a:pPr algn="just" eaLnBrk="0" hangingPunct="0"/>
            <a:endParaRPr lang="en-US" sz="2800" b="1" dirty="0">
              <a:latin typeface="Times New Roman" pitchFamily="18" charset="0"/>
            </a:endParaRPr>
          </a:p>
          <a:p>
            <a:pPr lvl="2" algn="just" eaLnBrk="0" hangingPunct="0"/>
            <a:r>
              <a:rPr lang="en-US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 dirty="0">
                <a:latin typeface="Times New Roman" pitchFamily="18" charset="0"/>
              </a:rPr>
              <a:t>2,</a:t>
            </a:r>
            <a:r>
              <a:rPr lang="sr-Latn-CS" sz="2800" b="1" dirty="0">
                <a:latin typeface="Times New Roman" pitchFamily="18" charset="0"/>
              </a:rPr>
              <a:t>4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μg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одрасли</a:t>
            </a:r>
            <a:endParaRPr lang="en-US" sz="2800" b="1" dirty="0">
              <a:latin typeface="Times New Roman" pitchFamily="18" charset="0"/>
            </a:endParaRPr>
          </a:p>
          <a:p>
            <a:pPr lvl="2" algn="just" eaLnBrk="0" hangingPunct="0"/>
            <a:endParaRPr lang="en-US" sz="2800" b="1" dirty="0">
              <a:latin typeface="Times New Roman" pitchFamily="18" charset="0"/>
            </a:endParaRPr>
          </a:p>
          <a:p>
            <a:pPr lvl="2" algn="just" eaLnBrk="0" hangingPunct="0"/>
            <a:endParaRPr lang="en-US" sz="32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1404"/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Text Box 2"/>
          <p:cNvSpPr txBox="1">
            <a:spLocks noChangeArrowheads="1"/>
          </p:cNvSpPr>
          <p:nvPr/>
        </p:nvSpPr>
        <p:spPr bwMode="auto">
          <a:xfrm>
            <a:off x="304800" y="228600"/>
            <a:ext cx="8534400" cy="6483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ВИТАМИН </a:t>
            </a:r>
            <a:r>
              <a:rPr lang="en-US" sz="3200" b="1">
                <a:latin typeface="Times New Roman" pitchFamily="18" charset="0"/>
              </a:rPr>
              <a:t>B</a:t>
            </a:r>
            <a:r>
              <a:rPr lang="en-US" sz="3200" b="1" baseline="-25000">
                <a:latin typeface="Times New Roman" pitchFamily="18" charset="0"/>
              </a:rPr>
              <a:t>12</a:t>
            </a:r>
            <a:r>
              <a:rPr lang="en-US" sz="2800" b="1">
                <a:latin typeface="Times New Roman" pitchFamily="18" charset="0"/>
              </a:rPr>
              <a:t>  </a:t>
            </a:r>
            <a:r>
              <a:rPr lang="sr-Latn-CS" sz="2800" b="1">
                <a:latin typeface="Times New Roman" pitchFamily="18" charset="0"/>
              </a:rPr>
              <a:t>- </a:t>
            </a:r>
            <a:r>
              <a:rPr lang="en-US" sz="2800" b="1" i="1">
                <a:latin typeface="Times New Roman" pitchFamily="18" charset="0"/>
              </a:rPr>
              <a:t>Дефицит</a:t>
            </a:r>
            <a:endParaRPr lang="sr-Latn-CS" sz="2800" b="1" i="1">
              <a:latin typeface="Times New Roman" pitchFamily="18" charset="0"/>
            </a:endParaRPr>
          </a:p>
          <a:p>
            <a:pPr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код особа на вег</a:t>
            </a:r>
            <a:r>
              <a:rPr lang="sr-Latn-CS" sz="2400" b="1">
                <a:latin typeface="Times New Roman" pitchFamily="18" charset="0"/>
              </a:rPr>
              <a:t>анској</a:t>
            </a:r>
            <a:r>
              <a:rPr lang="en-US" sz="2400" b="1">
                <a:latin typeface="Times New Roman" pitchFamily="18" charset="0"/>
              </a:rPr>
              <a:t> исхрани и старијих особа када је процес ресорпције из жучи поремећен</a:t>
            </a:r>
            <a:r>
              <a:rPr lang="sr-Latn-CS" sz="2400" b="1">
                <a:latin typeface="Times New Roman" pitchFamily="18" charset="0"/>
              </a:rPr>
              <a:t>, аутоимунским гастритисомм метформин, блокатори лучења желудачне киселине, болести панкреаса, ресекција желуца</a:t>
            </a:r>
            <a:r>
              <a:rPr lang="en-US" sz="2400" b="1">
                <a:latin typeface="Times New Roman" pitchFamily="18" charset="0"/>
              </a:rPr>
              <a:t> 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пернициозна</a:t>
            </a:r>
            <a:r>
              <a:rPr lang="sr-Latn-CS" sz="2400" b="1">
                <a:latin typeface="Times New Roman" pitchFamily="18" charset="0"/>
              </a:rPr>
              <a:t> (мегалобластна анемија)</a:t>
            </a:r>
            <a:r>
              <a:rPr lang="en-US" sz="2400" b="1">
                <a:latin typeface="Times New Roman" pitchFamily="18" charset="0"/>
              </a:rPr>
              <a:t> анемија</a:t>
            </a:r>
            <a:r>
              <a:rPr lang="sr-Latn-CS" sz="2400" b="1">
                <a:latin typeface="Times New Roman" pitchFamily="18" charset="0"/>
              </a:rPr>
              <a:t> (секундарно блокирање фолата)</a:t>
            </a: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Calibri" pitchFamily="34" charset="0"/>
              </a:rPr>
              <a:t>↓ синтеза </a:t>
            </a:r>
            <a:r>
              <a:rPr lang="en-US" sz="2400" b="1">
                <a:latin typeface="Calibri" pitchFamily="34" charset="0"/>
              </a:rPr>
              <a:t>DNK</a:t>
            </a:r>
            <a:r>
              <a:rPr lang="sr-Latn-CS" sz="2400" b="1">
                <a:latin typeface="Calibri" pitchFamily="34" charset="0"/>
              </a:rPr>
              <a:t> и оштећене је метилација</a:t>
            </a:r>
          </a:p>
          <a:p>
            <a:pPr algn="just" eaLnBrk="0" hangingPunct="0"/>
            <a:endParaRPr lang="sr-Latn-CS" sz="2400" b="1">
              <a:latin typeface="Calibri" pitchFamily="34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Calibri" pitchFamily="34" charset="0"/>
              </a:rPr>
              <a:t>Еритроцити са великим једром-незрели</a:t>
            </a: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Уколико нема унутрашњег фактора доживотна терапија </a:t>
            </a:r>
            <a:r>
              <a:rPr lang="en-US" sz="2400" b="1">
                <a:latin typeface="Times New Roman" pitchFamily="18" charset="0"/>
              </a:rPr>
              <a:t>i.m.</a:t>
            </a:r>
          </a:p>
        </p:txBody>
      </p:sp>
    </p:spTree>
  </p:cSld>
  <p:clrMapOvr>
    <a:masterClrMapping/>
  </p:clrMapOvr>
  <p:transition advTm="61105"/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Text Box 2"/>
          <p:cNvSpPr txBox="1">
            <a:spLocks noChangeArrowheads="1"/>
          </p:cNvSpPr>
          <p:nvPr/>
        </p:nvSpPr>
        <p:spPr bwMode="auto">
          <a:xfrm>
            <a:off x="762000" y="2160588"/>
            <a:ext cx="7696200" cy="4362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ФОЛАТИ (</a:t>
            </a:r>
            <a:r>
              <a:rPr lang="en-US" sz="2800" b="1" i="1">
                <a:latin typeface="Times New Roman" pitchFamily="18" charset="0"/>
              </a:rPr>
              <a:t>ФОЛНА КИСЕЛИНА</a:t>
            </a:r>
            <a:r>
              <a:rPr lang="en-US" sz="2800" b="1">
                <a:latin typeface="Times New Roman" pitchFamily="18" charset="0"/>
              </a:rPr>
              <a:t>) - з</a:t>
            </a:r>
            <a:r>
              <a:rPr lang="en-US" sz="2800" b="1" i="1">
                <a:latin typeface="Times New Roman" pitchFamily="18" charset="0"/>
              </a:rPr>
              <a:t>начај и улога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Фолати су заједничко име за групу једињења која имају сличне нутритивне карактеристике и хемијску структуру. 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Представљају соли фолне киселине.</a:t>
            </a:r>
          </a:p>
        </p:txBody>
      </p:sp>
    </p:spTree>
  </p:cSld>
  <p:clrMapOvr>
    <a:masterClrMapping/>
  </p:clrMapOvr>
  <p:transition advTm="6396"/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Text Box 2"/>
          <p:cNvSpPr txBox="1">
            <a:spLocks noChangeArrowheads="1"/>
          </p:cNvSpPr>
          <p:nvPr/>
        </p:nvSpPr>
        <p:spPr bwMode="auto">
          <a:xfrm>
            <a:off x="152400" y="152400"/>
            <a:ext cx="8839200" cy="6057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ФОЛАТИ (</a:t>
            </a:r>
            <a:r>
              <a:rPr lang="en-US" sz="2800" b="1" i="1">
                <a:latin typeface="Times New Roman" pitchFamily="18" charset="0"/>
              </a:rPr>
              <a:t>ФОЛНА КИСЕЛИНА</a:t>
            </a:r>
            <a:r>
              <a:rPr lang="en-US" sz="2800" b="1">
                <a:latin typeface="Times New Roman" pitchFamily="18" charset="0"/>
              </a:rPr>
              <a:t>) - з</a:t>
            </a:r>
            <a:r>
              <a:rPr lang="en-US" sz="2800" b="1" i="1">
                <a:latin typeface="Times New Roman" pitchFamily="18" charset="0"/>
              </a:rPr>
              <a:t>начај и улога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Главна улога је у синтези аминокиселина</a:t>
            </a:r>
            <a:r>
              <a:rPr lang="sr-Latn-CS" sz="2400" b="1">
                <a:latin typeface="Times New Roman" pitchFamily="18" charset="0"/>
              </a:rPr>
              <a:t>, </a:t>
            </a:r>
            <a:r>
              <a:rPr lang="sr-Latn-CS" sz="2400" b="1" i="1">
                <a:latin typeface="Times New Roman" pitchFamily="18" charset="0"/>
              </a:rPr>
              <a:t>пуринских и пиримидинских база</a:t>
            </a:r>
            <a:r>
              <a:rPr lang="en-US" sz="2400" b="1" i="1">
                <a:latin typeface="Times New Roman" pitchFamily="18" charset="0"/>
              </a:rPr>
              <a:t> </a:t>
            </a:r>
            <a:r>
              <a:rPr lang="en-US" sz="2400" b="1">
                <a:latin typeface="Times New Roman" pitchFamily="18" charset="0"/>
              </a:rPr>
              <a:t>неопходних за формирање нуклеопротеина ДНК</a:t>
            </a:r>
            <a:r>
              <a:rPr lang="sr-Latn-CS" sz="2400" b="1">
                <a:latin typeface="Times New Roman" pitchFamily="18" charset="0"/>
              </a:rPr>
              <a:t>.</a:t>
            </a:r>
            <a:r>
              <a:rPr lang="en-US" sz="2400" b="1">
                <a:latin typeface="Times New Roman" pitchFamily="18" charset="0"/>
              </a:rPr>
              <a:t> битне за нормалан раст</a:t>
            </a:r>
            <a:r>
              <a:rPr lang="sr-Latn-CS" sz="2400" b="1">
                <a:latin typeface="Times New Roman" pitchFamily="18" charset="0"/>
              </a:rPr>
              <a:t> (стварање и одржавање нових ћелија) и реметиловању метионина и хомоцистеина</a:t>
            </a:r>
            <a:r>
              <a:rPr lang="en-US" sz="2400" b="1">
                <a:latin typeface="Times New Roman" pitchFamily="18" charset="0"/>
              </a:rPr>
              <a:t>.</a:t>
            </a:r>
            <a:endParaRPr lang="sr-Latn-CS" sz="24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Коензим  метионин синтазе (В12) и фолати учествују у циклусу синтезе хомоцистеина из метионина, па се услед дефицита В12 прекида овај процес, нагомилава хомоцистеин и прекида се метаболизам фолне киселине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Неопходни су за раст и сазревање еритроцита.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Превенирају урођене аномалије нервног система, поремећај затварања нервне цеви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49555"/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Text Box 2"/>
          <p:cNvSpPr txBox="1">
            <a:spLocks noChangeArrowheads="1"/>
          </p:cNvSpPr>
          <p:nvPr/>
        </p:nvSpPr>
        <p:spPr bwMode="auto">
          <a:xfrm>
            <a:off x="914400" y="1214438"/>
            <a:ext cx="7772400" cy="4659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ФОЛАТИ (</a:t>
            </a:r>
            <a:r>
              <a:rPr lang="en-US" sz="2800" b="1" i="1">
                <a:latin typeface="Times New Roman" pitchFamily="18" charset="0"/>
              </a:rPr>
              <a:t>ФОЛНА КИСЕЛИНА</a:t>
            </a:r>
            <a:r>
              <a:rPr lang="en-US" sz="2800" b="1">
                <a:latin typeface="Times New Roman" pitchFamily="18" charset="0"/>
              </a:rPr>
              <a:t>) - </a:t>
            </a:r>
            <a:r>
              <a:rPr lang="en-US" sz="2800" b="1" i="1">
                <a:latin typeface="Times New Roman" pitchFamily="18" charset="0"/>
              </a:rPr>
              <a:t>апсорпција и метаболизам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Апсорпција фолата одвија се у танком цреву. 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У </a:t>
            </a:r>
            <a:r>
              <a:rPr lang="sr-Latn-CS" sz="2400" b="1">
                <a:latin typeface="Times New Roman" pitchFamily="18" charset="0"/>
              </a:rPr>
              <a:t>намирницама</a:t>
            </a:r>
            <a:r>
              <a:rPr lang="en-US" sz="2400" b="1">
                <a:latin typeface="Times New Roman" pitchFamily="18" charset="0"/>
              </a:rPr>
              <a:t> </a:t>
            </a:r>
            <a:r>
              <a:rPr lang="sr-Latn-CS" sz="2400" b="1">
                <a:latin typeface="Times New Roman" pitchFamily="18" charset="0"/>
              </a:rPr>
              <a:t>и као резерва у организму </a:t>
            </a:r>
            <a:r>
              <a:rPr lang="en-US" sz="2400" b="1">
                <a:latin typeface="Times New Roman" pitchFamily="18" charset="0"/>
              </a:rPr>
              <a:t>се налази у облику полиглутамата</a:t>
            </a:r>
            <a:r>
              <a:rPr lang="sr-Latn-CS" sz="2400" b="1">
                <a:latin typeface="Times New Roman" pitchFamily="18" charset="0"/>
              </a:rPr>
              <a:t>, пре апсорпције се преводе у моноглутамате </a:t>
            </a:r>
            <a:r>
              <a:rPr lang="en-US" sz="2400" b="1">
                <a:latin typeface="Times New Roman" pitchFamily="18" charset="0"/>
              </a:rPr>
              <a:t>.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Складиште се у јетри.</a:t>
            </a:r>
          </a:p>
          <a:p>
            <a:pPr algn="just" eaLnBrk="0" hangingPunct="0">
              <a:buFontTx/>
              <a:buChar char="•"/>
            </a:pPr>
            <a:endParaRPr lang="fr-FR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Излучују се фецесом и урином</a:t>
            </a:r>
            <a:r>
              <a:rPr lang="fr-FR" sz="2400" b="1">
                <a:solidFill>
                  <a:srgbClr val="FFFFCC"/>
                </a:solidFill>
                <a:latin typeface="Times New Roman" pitchFamily="18" charset="0"/>
              </a:rPr>
              <a:t>.</a:t>
            </a:r>
            <a:endParaRPr lang="en-US" sz="2400" b="1">
              <a:solidFill>
                <a:srgbClr val="FFFFCC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ransition advTm="3759"/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Text Box 2"/>
          <p:cNvSpPr txBox="1">
            <a:spLocks noChangeArrowheads="1"/>
          </p:cNvSpPr>
          <p:nvPr/>
        </p:nvSpPr>
        <p:spPr bwMode="auto">
          <a:xfrm>
            <a:off x="611188" y="381000"/>
            <a:ext cx="7772400" cy="6546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ФОЛАТИ (</a:t>
            </a:r>
            <a:r>
              <a:rPr lang="en-US" sz="2800" b="1" i="1">
                <a:latin typeface="Times New Roman" pitchFamily="18" charset="0"/>
              </a:rPr>
              <a:t>ФОЛНА КИСЕЛИНА</a:t>
            </a:r>
            <a:r>
              <a:rPr lang="en-US" sz="2800" b="1">
                <a:latin typeface="Times New Roman" pitchFamily="18" charset="0"/>
              </a:rPr>
              <a:t>) - </a:t>
            </a:r>
            <a:r>
              <a:rPr lang="en-US" sz="2800" b="1" i="1">
                <a:latin typeface="Times New Roman" pitchFamily="18" charset="0"/>
              </a:rPr>
              <a:t>садржај у храни</a:t>
            </a:r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ГЛАВНИ ИЗВОР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 i="1">
                <a:latin typeface="Times New Roman" pitchFamily="18" charset="0"/>
              </a:rPr>
              <a:t>намирнице </a:t>
            </a:r>
            <a:r>
              <a:rPr lang="fr-FR" sz="2400" b="1" i="1">
                <a:latin typeface="Times New Roman" pitchFamily="18" charset="0"/>
              </a:rPr>
              <a:t>животињског порекла</a:t>
            </a:r>
            <a:endParaRPr lang="fr-FR" sz="2400" b="1">
              <a:latin typeface="Times New Roman" pitchFamily="18" charset="0"/>
            </a:endParaRPr>
          </a:p>
          <a:p>
            <a:pPr lvl="3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изнутрице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 i="1">
                <a:latin typeface="Times New Roman" pitchFamily="18" charset="0"/>
              </a:rPr>
              <a:t>намирнице биљног порекла</a:t>
            </a:r>
          </a:p>
          <a:p>
            <a:pPr lvl="3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зелено </a:t>
            </a:r>
            <a:r>
              <a:rPr lang="sr-Latn-CS" sz="2400" b="1">
                <a:latin typeface="Times New Roman" pitchFamily="18" charset="0"/>
              </a:rPr>
              <a:t>лиснато </a:t>
            </a:r>
            <a:r>
              <a:rPr lang="fr-FR" sz="2400" b="1">
                <a:latin typeface="Times New Roman" pitchFamily="18" charset="0"/>
              </a:rPr>
              <a:t>поврће </a:t>
            </a:r>
            <a:endParaRPr lang="sr-Latn-CS" sz="2400" b="1">
              <a:latin typeface="Times New Roman" pitchFamily="18" charset="0"/>
            </a:endParaRP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ораси</a:t>
            </a: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легуминозе</a:t>
            </a:r>
          </a:p>
          <a:p>
            <a:pPr lvl="3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 печурке </a:t>
            </a:r>
          </a:p>
          <a:p>
            <a:pPr lvl="3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 квасац</a:t>
            </a:r>
            <a:endParaRPr lang="fr-FR" sz="2400" b="1">
              <a:latin typeface="Times New Roman" pitchFamily="18" charset="0"/>
            </a:endParaRPr>
          </a:p>
          <a:p>
            <a:pPr lvl="3" algn="just" eaLnBrk="0" hangingPunct="0"/>
            <a:r>
              <a:rPr lang="ru-RU" sz="2400" b="1">
                <a:latin typeface="Times New Roman" pitchFamily="18" charset="0"/>
              </a:rPr>
              <a:t>Искористљивост фолата зависи од врсте намирница, од присуства инхибирајућих фактора. </a:t>
            </a:r>
          </a:p>
          <a:p>
            <a:pPr lvl="3" algn="just" eaLnBrk="0" hangingPunct="0">
              <a:buFontTx/>
              <a:buChar char="•"/>
            </a:pPr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3900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684213" y="404813"/>
            <a:ext cx="8077200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sz="3200" b="1">
                <a:latin typeface="Times New Roman" pitchFamily="18" charset="0"/>
              </a:rPr>
              <a:t>ЛИПОСОЛУБИЛНИ ВИТАМИНИ 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304800" y="990600"/>
            <a:ext cx="8153400" cy="429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</a:t>
            </a:r>
            <a:r>
              <a:rPr lang="fr-FR" sz="3200" b="1">
                <a:latin typeface="Times New Roman" pitchFamily="18" charset="0"/>
              </a:rPr>
              <a:t>А</a:t>
            </a:r>
            <a:r>
              <a:rPr lang="fr-FR" sz="2800" b="1">
                <a:latin typeface="Times New Roman" pitchFamily="18" charset="0"/>
              </a:rPr>
              <a:t> (</a:t>
            </a:r>
            <a:r>
              <a:rPr lang="sr-Latn-CS" sz="2800" b="1" i="1">
                <a:latin typeface="Times New Roman" pitchFamily="18" charset="0"/>
              </a:rPr>
              <a:t>ретинол</a:t>
            </a:r>
            <a:r>
              <a:rPr lang="fr-FR" sz="2800" b="1">
                <a:latin typeface="Times New Roman" pitchFamily="18" charset="0"/>
              </a:rPr>
              <a:t>) – з</a:t>
            </a:r>
            <a:r>
              <a:rPr lang="fr-FR" sz="2800" b="1" i="1">
                <a:latin typeface="Times New Roman" pitchFamily="18" charset="0"/>
              </a:rPr>
              <a:t>начај</a:t>
            </a:r>
            <a:r>
              <a:rPr lang="sr-Latn-CS" sz="2800" b="1" i="1">
                <a:latin typeface="Times New Roman" pitchFamily="18" charset="0"/>
              </a:rPr>
              <a:t> и </a:t>
            </a:r>
            <a:r>
              <a:rPr lang="fr-FR" sz="2800" b="1" i="1">
                <a:latin typeface="Times New Roman" pitchFamily="18" charset="0"/>
              </a:rPr>
              <a:t>улога</a:t>
            </a:r>
            <a:endParaRPr lang="fr-FR" sz="2400" b="1" i="1">
              <a:latin typeface="Times New Roman" pitchFamily="18" charset="0"/>
            </a:endParaRPr>
          </a:p>
          <a:p>
            <a:pPr eaLnBrk="0" hangingPunct="0"/>
            <a:endParaRPr lang="sr-Latn-CS" sz="28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значајан у нормалном функционисању ретине (</a:t>
            </a:r>
            <a:r>
              <a:rPr lang="fr-FR" sz="2400" b="1" i="1">
                <a:latin typeface="Times New Roman" pitchFamily="18" charset="0"/>
              </a:rPr>
              <a:t>улази у састав фотосензитивног пигмента</a:t>
            </a:r>
            <a:r>
              <a:rPr lang="fr-FR" sz="2400" b="1">
                <a:latin typeface="Times New Roman" pitchFamily="18" charset="0"/>
              </a:rPr>
              <a:t>). </a:t>
            </a:r>
            <a:endParaRPr lang="sr-Latn-CS" sz="2400" b="1">
              <a:latin typeface="Times New Roman" pitchFamily="18" charset="0"/>
            </a:endParaRPr>
          </a:p>
          <a:p>
            <a:pPr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раст и диференцијациј</a:t>
            </a:r>
            <a:r>
              <a:rPr lang="sr-Latn-CS" sz="2400" b="1">
                <a:latin typeface="Times New Roman" pitchFamily="18" charset="0"/>
              </a:rPr>
              <a:t>а</a:t>
            </a:r>
            <a:r>
              <a:rPr lang="fr-FR" sz="2400" b="1">
                <a:latin typeface="Times New Roman" pitchFamily="18" charset="0"/>
              </a:rPr>
              <a:t> епитела 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репродукциј</a:t>
            </a:r>
            <a:r>
              <a:rPr lang="sr-Latn-CS" sz="2400" b="1">
                <a:latin typeface="Times New Roman" pitchFamily="18" charset="0"/>
              </a:rPr>
              <a:t>а</a:t>
            </a:r>
            <a:r>
              <a:rPr lang="fr-FR" sz="2400" b="1">
                <a:latin typeface="Times New Roman" pitchFamily="18" charset="0"/>
              </a:rPr>
              <a:t> и ембрионални развој 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fr-FR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помаже функцију имун</a:t>
            </a:r>
            <a:r>
              <a:rPr lang="sr-Latn-CS" sz="2400" b="1">
                <a:latin typeface="Times New Roman" pitchFamily="18" charset="0"/>
              </a:rPr>
              <a:t>ск</a:t>
            </a:r>
            <a:r>
              <a:rPr lang="fr-FR" sz="2400" b="1">
                <a:latin typeface="Times New Roman" pitchFamily="18" charset="0"/>
              </a:rPr>
              <a:t>ог система</a:t>
            </a:r>
            <a:r>
              <a:rPr lang="sr-Latn-CS" sz="2400" b="1">
                <a:latin typeface="Times New Roman" pitchFamily="18" charset="0"/>
              </a:rPr>
              <a:t> (утиче на диференцијацију ћелија имунског система)</a:t>
            </a:r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9780"/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Text Box 2"/>
          <p:cNvSpPr txBox="1">
            <a:spLocks noChangeArrowheads="1"/>
          </p:cNvSpPr>
          <p:nvPr/>
        </p:nvSpPr>
        <p:spPr bwMode="auto">
          <a:xfrm>
            <a:off x="152400" y="304800"/>
            <a:ext cx="8991600" cy="6483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 i="1">
                <a:latin typeface="Times New Roman" pitchFamily="18" charset="0"/>
              </a:rPr>
              <a:t>ФОЛНА КИСЕЛИНА</a:t>
            </a:r>
            <a:r>
              <a:rPr lang="sr-Latn-CS" sz="2800" b="1">
                <a:latin typeface="Times New Roman" pitchFamily="18" charset="0"/>
              </a:rPr>
              <a:t> -</a:t>
            </a:r>
            <a:r>
              <a:rPr lang="sr-Latn-CS" sz="2400" b="1">
                <a:latin typeface="Times New Roman" pitchFamily="18" charset="0"/>
              </a:rPr>
              <a:t>Препоручен дневни унос</a:t>
            </a:r>
            <a:r>
              <a:rPr lang="fr-FR" sz="2400" b="1">
                <a:latin typeface="Times New Roman" pitchFamily="18" charset="0"/>
              </a:rPr>
              <a:t> </a:t>
            </a:r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400 </a:t>
            </a:r>
            <a:r>
              <a:rPr lang="en-US" sz="2400" b="1">
                <a:latin typeface="Times New Roman" pitchFamily="18" charset="0"/>
              </a:rPr>
              <a:t>μg одрасли</a:t>
            </a:r>
            <a:endParaRPr lang="sr-Latn-CS" sz="2400" b="1">
              <a:latin typeface="Times New Roman" pitchFamily="18" charset="0"/>
            </a:endParaRP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>
                <a:latin typeface="Times New Roman" pitchFamily="18" charset="0"/>
              </a:rPr>
              <a:t>6</a:t>
            </a:r>
            <a:r>
              <a:rPr lang="en-US" sz="2400" b="1">
                <a:latin typeface="Times New Roman" pitchFamily="18" charset="0"/>
              </a:rPr>
              <a:t>00  μg труднице</a:t>
            </a:r>
            <a:r>
              <a:rPr lang="sr-Latn-CS" sz="2400" b="1">
                <a:latin typeface="Times New Roman" pitchFamily="18" charset="0"/>
              </a:rPr>
              <a:t> и дојиље</a:t>
            </a:r>
            <a:endParaRPr lang="en-US" sz="2400" b="1">
              <a:latin typeface="Times New Roman" pitchFamily="18" charset="0"/>
            </a:endParaRPr>
          </a:p>
          <a:p>
            <a:pPr lvl="2" eaLnBrk="0" hangingPunct="0"/>
            <a:endParaRPr lang="sr-Latn-CS" sz="24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Код планирања трудноће потребно је узимати 1 месец пре трудноће и прва три месеца трудноће додатак фолне киселине</a:t>
            </a:r>
            <a:r>
              <a:rPr lang="en-US" sz="2400" b="1">
                <a:latin typeface="Times New Roman" pitchFamily="18" charset="0"/>
              </a:rPr>
              <a:t> </a:t>
            </a:r>
            <a:r>
              <a:rPr lang="sr-Latn-CS" sz="2400" b="1">
                <a:latin typeface="Times New Roman" pitchFamily="18" charset="0"/>
              </a:rPr>
              <a:t>за превенцију дефицита развоја нервне цеви.</a:t>
            </a:r>
          </a:p>
          <a:p>
            <a:pPr eaLnBrk="0" hangingPunct="0"/>
            <a:endParaRPr lang="sr-Latn-CS" sz="32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Труднице на антиепилептичкој терапији,  оне које имају дијабетес или имају дете са овом аномалијом из претходне трудноће узима се 5</a:t>
            </a:r>
            <a:r>
              <a:rPr lang="en-US" sz="2400" b="1">
                <a:latin typeface="Times New Roman" pitchFamily="18" charset="0"/>
              </a:rPr>
              <a:t> mg/</a:t>
            </a:r>
            <a:r>
              <a:rPr lang="sr-Latn-CS" sz="2400" b="1">
                <a:latin typeface="Times New Roman" pitchFamily="18" charset="0"/>
              </a:rPr>
              <a:t>д </a:t>
            </a:r>
          </a:p>
          <a:p>
            <a:pPr lvl="2" eaLnBrk="0" hangingPunct="0">
              <a:buFontTx/>
              <a:buChar char="•"/>
            </a:pPr>
            <a:endParaRPr lang="sr-Latn-CS" sz="24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Боље се апсорбује синтетисана фолна киселина из суплемената (85%), док се фолати из хране апсорбују 50%</a:t>
            </a:r>
          </a:p>
          <a:p>
            <a:pPr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Опрез, висок унос фолне киселине може маскирати дефицит витамина В12!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51617"/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Text Box 2"/>
          <p:cNvSpPr txBox="1">
            <a:spLocks noChangeArrowheads="1"/>
          </p:cNvSpPr>
          <p:nvPr/>
        </p:nvSpPr>
        <p:spPr bwMode="auto">
          <a:xfrm>
            <a:off x="228600" y="533400"/>
            <a:ext cx="8686800" cy="4535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ФОЛАТИ (</a:t>
            </a:r>
            <a:r>
              <a:rPr lang="en-US" sz="2800" b="1" i="1">
                <a:latin typeface="Times New Roman" pitchFamily="18" charset="0"/>
              </a:rPr>
              <a:t>ФОЛНА КИСЕЛИНА</a:t>
            </a:r>
            <a:r>
              <a:rPr lang="en-US" sz="2800" b="1">
                <a:latin typeface="Times New Roman" pitchFamily="18" charset="0"/>
              </a:rPr>
              <a:t>) </a:t>
            </a:r>
            <a:r>
              <a:rPr lang="en-US" sz="2400" b="1" i="1">
                <a:latin typeface="Times New Roman" pitchFamily="18" charset="0"/>
              </a:rPr>
              <a:t>Дефицит</a:t>
            </a: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Н</a:t>
            </a:r>
            <a:r>
              <a:rPr lang="en-US" sz="2400" b="1">
                <a:latin typeface="Times New Roman" pitchFamily="18" charset="0"/>
              </a:rPr>
              <a:t>ајчешће јавља код трудница, превремено рођене деце</a:t>
            </a:r>
            <a:r>
              <a:rPr lang="sr-Latn-CS" sz="2400" b="1">
                <a:latin typeface="Times New Roman" pitchFamily="18" charset="0"/>
              </a:rPr>
              <a:t>, алкохоличара</a:t>
            </a:r>
            <a:r>
              <a:rPr lang="en-US" sz="2400" b="1">
                <a:latin typeface="Times New Roman" pitchFamily="18" charset="0"/>
              </a:rPr>
              <a:t> и код старих особа. 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Знаци су: анемија</a:t>
            </a:r>
            <a:r>
              <a:rPr lang="sr-Latn-CS" sz="2400" b="1">
                <a:latin typeface="Times New Roman" pitchFamily="18" charset="0"/>
              </a:rPr>
              <a:t> мегалобластна, мегалоцитна (</a:t>
            </a:r>
            <a:r>
              <a:rPr lang="sr-Latn-CS" sz="2400" b="1">
                <a:latin typeface="Calibri" pitchFamily="34" charset="0"/>
              </a:rPr>
              <a:t>↓синтеза </a:t>
            </a:r>
            <a:r>
              <a:rPr lang="en-US" sz="2400" b="1">
                <a:latin typeface="Calibri" pitchFamily="34" charset="0"/>
              </a:rPr>
              <a:t>DNK</a:t>
            </a:r>
            <a:r>
              <a:rPr lang="sr-Latn-CS" sz="2400" b="1">
                <a:latin typeface="Calibri" pitchFamily="34" charset="0"/>
              </a:rPr>
              <a:t> ер.</a:t>
            </a:r>
            <a:r>
              <a:rPr lang="en-US" sz="2400" b="1">
                <a:latin typeface="Calibri" pitchFamily="34" charset="0"/>
              </a:rPr>
              <a:t>, </a:t>
            </a:r>
            <a:r>
              <a:rPr lang="sr-Latn-CS" sz="2400" b="1">
                <a:latin typeface="Calibri" pitchFamily="34" charset="0"/>
              </a:rPr>
              <a:t>не и </a:t>
            </a:r>
            <a:r>
              <a:rPr lang="en-US" sz="2400" b="1">
                <a:latin typeface="Calibri" pitchFamily="34" charset="0"/>
              </a:rPr>
              <a:t>RNK</a:t>
            </a:r>
            <a:r>
              <a:rPr lang="sr-Latn-CS" sz="2400" b="1">
                <a:latin typeface="Calibri" pitchFamily="34" charset="0"/>
              </a:rPr>
              <a:t> и хемоглобина</a:t>
            </a:r>
            <a:r>
              <a:rPr lang="sr-Latn-CS" sz="2400" b="1">
                <a:latin typeface="Times New Roman" pitchFamily="18" charset="0"/>
              </a:rPr>
              <a:t>)</a:t>
            </a:r>
            <a:r>
              <a:rPr lang="en-US" sz="2400" b="1">
                <a:latin typeface="Times New Roman" pitchFamily="18" charset="0"/>
              </a:rPr>
              <a:t>, 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поремећај раста, развоја, 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појава кардиоваскуларних болести</a:t>
            </a:r>
            <a:r>
              <a:rPr lang="sr-Latn-CS" sz="2400" b="1">
                <a:latin typeface="Times New Roman" pitchFamily="18" charset="0"/>
              </a:rPr>
              <a:t>, </a:t>
            </a: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неуролошки, психијатријски- периферни тремор, демијелинизација омотача кичмене мождине, неуропатија,  депресија, психоза, ментални дефицити</a:t>
            </a:r>
            <a:endParaRPr lang="en-US" sz="2400" b="1">
              <a:solidFill>
                <a:srgbClr val="FFFFCC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ransition advTm="41702"/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Text Box 2"/>
          <p:cNvSpPr txBox="1">
            <a:spLocks noChangeArrowheads="1"/>
          </p:cNvSpPr>
          <p:nvPr/>
        </p:nvSpPr>
        <p:spPr bwMode="auto">
          <a:xfrm>
            <a:off x="762000" y="1341438"/>
            <a:ext cx="7772400" cy="3929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hangingPunct="0"/>
            <a:r>
              <a:rPr lang="en-US" sz="2800" b="1">
                <a:latin typeface="Times New Roman" pitchFamily="18" charset="0"/>
              </a:rPr>
              <a:t>БИОТИН - з</a:t>
            </a:r>
            <a:r>
              <a:rPr lang="en-US" sz="2800" b="1" i="1">
                <a:latin typeface="Times New Roman" pitchFamily="18" charset="0"/>
              </a:rPr>
              <a:t>начај и улога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Главна улога биотина је као коензима у неколико ензима (</a:t>
            </a:r>
            <a:r>
              <a:rPr lang="en-US" sz="2400" b="1" i="1">
                <a:latin typeface="Times New Roman" pitchFamily="18" charset="0"/>
              </a:rPr>
              <a:t>пре свега карбоксилаз</a:t>
            </a:r>
            <a:r>
              <a:rPr lang="sr-Latn-CS" sz="2400" b="1" i="1">
                <a:latin typeface="Times New Roman" pitchFamily="18" charset="0"/>
              </a:rPr>
              <a:t>а</a:t>
            </a:r>
            <a:r>
              <a:rPr lang="en-US" sz="2400" b="1">
                <a:latin typeface="Times New Roman" pitchFamily="18" charset="0"/>
              </a:rPr>
              <a:t>) битних за синтезу масних киселина, гликонеогенезу и метаболизам неких аминокиселина.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/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Утиче на експресију гена, везује се са хистонима.</a:t>
            </a:r>
            <a:endParaRPr lang="en-US" sz="2400" b="1">
              <a:latin typeface="Times New Roman" pitchFamily="18" charset="0"/>
            </a:endParaRPr>
          </a:p>
          <a:p>
            <a:pPr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7727"/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Text Box 2"/>
          <p:cNvSpPr txBox="1">
            <a:spLocks noChangeArrowheads="1"/>
          </p:cNvSpPr>
          <p:nvPr/>
        </p:nvSpPr>
        <p:spPr bwMode="auto">
          <a:xfrm>
            <a:off x="228600" y="0"/>
            <a:ext cx="8915400" cy="7153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hangingPunct="0"/>
            <a:r>
              <a:rPr lang="en-US" sz="2800" b="1">
                <a:latin typeface="Times New Roman" pitchFamily="18" charset="0"/>
              </a:rPr>
              <a:t>БИОТИН - </a:t>
            </a:r>
            <a:r>
              <a:rPr lang="en-US" sz="2800" b="1" i="1">
                <a:latin typeface="Times New Roman" pitchFamily="18" charset="0"/>
              </a:rPr>
              <a:t>апсорпција и метаболизам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Апсорпција </a:t>
            </a:r>
            <a:r>
              <a:rPr lang="sr-Latn-CS" sz="2400" b="1">
                <a:latin typeface="Times New Roman" pitchFamily="18" charset="0"/>
              </a:rPr>
              <a:t>- </a:t>
            </a:r>
            <a:r>
              <a:rPr lang="nl-NL" sz="2400" b="1">
                <a:latin typeface="Times New Roman" pitchFamily="18" charset="0"/>
              </a:rPr>
              <a:t>у горњим деловима танког црева. Може се синтетисати у црев</a:t>
            </a:r>
            <a:r>
              <a:rPr lang="sr-Latn-CS" sz="2400" b="1">
                <a:latin typeface="Times New Roman" pitchFamily="18" charset="0"/>
              </a:rPr>
              <a:t>ној микрофлори</a:t>
            </a:r>
            <a:r>
              <a:rPr lang="nl-NL" sz="2400" b="1">
                <a:latin typeface="Times New Roman" pitchFamily="18" charset="0"/>
              </a:rPr>
              <a:t>.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Не складишти се у већој количини, већ се нивои одржавају његовим рециклирањем</a:t>
            </a:r>
          </a:p>
          <a:p>
            <a:pPr algn="just" eaLnBrk="0" hangingPunct="0">
              <a:buFontTx/>
              <a:buChar char="•"/>
            </a:pP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Налази се у жуманцету у слободној форми, али се у беленцету налази антивитамин авидин који са витамином гради спојеве који се процесом варења не раскидају и витамин се не може апсорбовати. </a:t>
            </a:r>
          </a:p>
          <a:p>
            <a:pPr algn="just" eaLnBrk="0" hangingPunct="0">
              <a:buFontTx/>
              <a:buChar char="•"/>
            </a:pP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Овај ефекат авидина се неутралише термичком обрадом.</a:t>
            </a:r>
          </a:p>
          <a:p>
            <a:pPr algn="just" eaLnBrk="0" hangingPunct="0">
              <a:buFontTx/>
              <a:buChar char="•"/>
            </a:pP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Транспортни систем биотина инхибирају хронична употреба алкохола и антиепилептици. </a:t>
            </a:r>
            <a:endParaRPr lang="en-US" sz="2400" b="1">
              <a:solidFill>
                <a:srgbClr val="FFFFCC"/>
              </a:solidFill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en-US" sz="2400" b="1">
              <a:solidFill>
                <a:srgbClr val="FFFFCC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ransition advTm="40686"/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Text Box 2"/>
          <p:cNvSpPr txBox="1">
            <a:spLocks noChangeArrowheads="1"/>
          </p:cNvSpPr>
          <p:nvPr/>
        </p:nvSpPr>
        <p:spPr bwMode="auto">
          <a:xfrm>
            <a:off x="539750" y="304800"/>
            <a:ext cx="7772400" cy="6181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hangingPunct="0"/>
            <a:r>
              <a:rPr lang="en-US" sz="2800" b="1">
                <a:latin typeface="Times New Roman" pitchFamily="18" charset="0"/>
              </a:rPr>
              <a:t>БИОТИН - </a:t>
            </a:r>
            <a:r>
              <a:rPr lang="en-US" sz="2800" b="1" i="1">
                <a:latin typeface="Times New Roman" pitchFamily="18" charset="0"/>
              </a:rPr>
              <a:t>садржај у храни и препоручени унос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ГЛАВНИ ИЗВОР</a:t>
            </a: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sr-Latn-CS" sz="2400" b="1" i="1">
                <a:latin typeface="Times New Roman" pitchFamily="18" charset="0"/>
              </a:rPr>
              <a:t>(везан у комплексе)</a:t>
            </a:r>
            <a:endParaRPr lang="fr-FR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 b="1" i="1">
                <a:latin typeface="Times New Roman" pitchFamily="18" charset="0"/>
              </a:rPr>
              <a:t>намирнице животињског порекла</a:t>
            </a:r>
            <a:r>
              <a:rPr lang="sr-Latn-CS" sz="2400" b="1" i="1">
                <a:latin typeface="Times New Roman" pitchFamily="18" charset="0"/>
              </a:rPr>
              <a:t> </a:t>
            </a:r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изнутрице</a:t>
            </a:r>
            <a:r>
              <a:rPr lang="sr-Latn-CS" sz="2400" b="1">
                <a:latin typeface="Times New Roman" pitchFamily="18" charset="0"/>
              </a:rPr>
              <a:t>, </a:t>
            </a:r>
            <a:endParaRPr lang="fr-FR" sz="2400" b="1">
              <a:latin typeface="Times New Roman" pitchFamily="18" charset="0"/>
            </a:endParaRPr>
          </a:p>
          <a:p>
            <a:pPr lvl="3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400" b="1">
                <a:latin typeface="Times New Roman" pitchFamily="18" charset="0"/>
              </a:rPr>
              <a:t>јаја кувана (</a:t>
            </a:r>
            <a:r>
              <a:rPr lang="fr-FR" sz="2400" b="1" i="1">
                <a:latin typeface="Times New Roman" pitchFamily="18" charset="0"/>
              </a:rPr>
              <a:t>жуманце</a:t>
            </a:r>
            <a:r>
              <a:rPr lang="fr-FR" sz="2400" b="1">
                <a:latin typeface="Times New Roman" pitchFamily="18" charset="0"/>
              </a:rPr>
              <a:t>)</a:t>
            </a:r>
            <a:endParaRPr lang="sr-Latn-CS" sz="2400" b="1">
              <a:latin typeface="Times New Roman" pitchFamily="18" charset="0"/>
            </a:endParaRPr>
          </a:p>
          <a:p>
            <a:pPr lvl="3" eaLnBrk="0" hangingPunct="0"/>
            <a:r>
              <a:rPr lang="sr-Latn-CS" sz="2400" b="1">
                <a:latin typeface="Times New Roman" pitchFamily="18" charset="0"/>
              </a:rPr>
              <a:t>биљног порекла – житарице </a:t>
            </a:r>
            <a:endParaRPr lang="en-US" sz="2400" b="1">
              <a:latin typeface="Times New Roman" pitchFamily="18" charset="0"/>
            </a:endParaRPr>
          </a:p>
          <a:p>
            <a:pPr lvl="3" eaLnBrk="0" hangingPunct="0"/>
            <a:r>
              <a:rPr lang="sr-Latn-CS" sz="2400" b="1">
                <a:latin typeface="Times New Roman" pitchFamily="18" charset="0"/>
              </a:rPr>
              <a:t>к</a:t>
            </a:r>
            <a:r>
              <a:rPr lang="fr-FR" sz="2400" b="1">
                <a:latin typeface="Times New Roman" pitchFamily="18" charset="0"/>
              </a:rPr>
              <a:t>васац</a:t>
            </a:r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</a:t>
            </a:r>
            <a:r>
              <a:rPr lang="sr-Latn-CS" sz="2400" b="1" i="1">
                <a:latin typeface="Times New Roman" pitchFamily="18" charset="0"/>
              </a:rPr>
              <a:t>(слободан облик) млеко и</a:t>
            </a:r>
            <a:endParaRPr lang="fr-FR" sz="2400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 b="1" i="1">
                <a:latin typeface="Times New Roman" pitchFamily="18" charset="0"/>
              </a:rPr>
              <a:t>намирнице биљног порекла</a:t>
            </a:r>
            <a:r>
              <a:rPr lang="sr-Latn-CS" sz="2400" b="1" i="1">
                <a:latin typeface="Times New Roman" pitchFamily="18" charset="0"/>
              </a:rPr>
              <a:t> </a:t>
            </a:r>
          </a:p>
          <a:p>
            <a:pPr lvl="2" algn="just" eaLnBrk="0" hangingPunct="0"/>
            <a:r>
              <a:rPr lang="fr-FR" sz="2400">
                <a:latin typeface="Symbol" pitchFamily="18" charset="2"/>
                <a:cs typeface="Times New Roman" pitchFamily="18" charset="0"/>
              </a:rPr>
              <a:t>·</a:t>
            </a:r>
            <a:r>
              <a:rPr lang="sr-Latn-CS" sz="2400">
                <a:cs typeface="Times New Roman" pitchFamily="18" charset="0"/>
              </a:rPr>
              <a:t> </a:t>
            </a:r>
            <a:r>
              <a:rPr lang="fr-FR" sz="2400" b="1">
                <a:latin typeface="Times New Roman" pitchFamily="18" charset="0"/>
              </a:rPr>
              <a:t>сој</a:t>
            </a:r>
            <a:r>
              <a:rPr lang="sr-Latn-CS" sz="2400" b="1">
                <a:latin typeface="Times New Roman" pitchFamily="18" charset="0"/>
              </a:rPr>
              <a:t>а</a:t>
            </a:r>
          </a:p>
          <a:p>
            <a:pPr lvl="2"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сочиво</a:t>
            </a:r>
          </a:p>
          <a:p>
            <a:pPr lvl="2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спанаћ</a:t>
            </a:r>
            <a:endParaRPr lang="fr-FR" sz="2400" b="1">
              <a:latin typeface="Times New Roman" pitchFamily="18" charset="0"/>
            </a:endParaRPr>
          </a:p>
          <a:p>
            <a:pPr lvl="3" eaLnBrk="0" hangingPunct="0"/>
            <a:endParaRPr lang="en-US" sz="2400">
              <a:latin typeface="Symbol" pitchFamily="18" charset="2"/>
              <a:cs typeface="Times New Roman" pitchFamily="18" charset="0"/>
            </a:endParaRPr>
          </a:p>
        </p:txBody>
      </p:sp>
    </p:spTree>
  </p:cSld>
  <p:clrMapOvr>
    <a:masterClrMapping/>
  </p:clrMapOvr>
  <p:transition advTm="24341"/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Text Box 2"/>
          <p:cNvSpPr txBox="1">
            <a:spLocks noChangeArrowheads="1"/>
          </p:cNvSpPr>
          <p:nvPr/>
        </p:nvSpPr>
        <p:spPr bwMode="auto">
          <a:xfrm>
            <a:off x="762000" y="2084388"/>
            <a:ext cx="7772400" cy="1800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hangingPunct="0"/>
            <a:r>
              <a:rPr lang="en-US" sz="2800" b="1">
                <a:latin typeface="Times New Roman" pitchFamily="18" charset="0"/>
              </a:rPr>
              <a:t>БИОТИН </a:t>
            </a:r>
            <a:endParaRPr lang="sr-Latn-CS" sz="2800" b="1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Адекватни дневни унос</a:t>
            </a:r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3</a:t>
            </a:r>
            <a:r>
              <a:rPr lang="sr-Latn-CS" sz="2800" b="1">
                <a:latin typeface="Times New Roman" pitchFamily="18" charset="0"/>
              </a:rPr>
              <a:t>0</a:t>
            </a:r>
            <a:r>
              <a:rPr lang="en-US" sz="2800" b="1">
                <a:latin typeface="Times New Roman" pitchFamily="18" charset="0"/>
              </a:rPr>
              <a:t> μg одрасли</a:t>
            </a:r>
          </a:p>
        </p:txBody>
      </p:sp>
    </p:spTree>
  </p:cSld>
  <p:clrMapOvr>
    <a:masterClrMapping/>
  </p:clrMapOvr>
  <p:transition advTm="1592"/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sr-Latn-CS"/>
              <a:t>Биотин -дефицит</a:t>
            </a:r>
            <a:endParaRPr lang="en-US"/>
          </a:p>
        </p:txBody>
      </p:sp>
      <p:sp>
        <p:nvSpPr>
          <p:cNvPr id="1146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sr-Latn-CS" sz="2400"/>
              <a:t>Ретко се јавља</a:t>
            </a:r>
          </a:p>
          <a:p>
            <a:r>
              <a:rPr lang="sr-Latn-CS" sz="2400"/>
              <a:t>Симтоми:</a:t>
            </a:r>
          </a:p>
          <a:p>
            <a:r>
              <a:rPr lang="sr-Latn-CS" sz="2400"/>
              <a:t>Коњуктивитис, атрофични глоситис, ексфолијативни дерматитис, десквамација коже и слузница, депресија, умор, болови у мишићима, хиперстезије, губитак апетита, повраћање.</a:t>
            </a:r>
            <a:endParaRPr lang="en-US" sz="2400"/>
          </a:p>
        </p:txBody>
      </p:sp>
    </p:spTree>
  </p:cSld>
  <p:clrMapOvr>
    <a:masterClrMapping/>
  </p:clrMapOvr>
  <p:transition advTm="16000"/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2" name="Text Box 2"/>
          <p:cNvSpPr txBox="1">
            <a:spLocks noChangeArrowheads="1"/>
          </p:cNvSpPr>
          <p:nvPr/>
        </p:nvSpPr>
        <p:spPr bwMode="auto">
          <a:xfrm>
            <a:off x="762000" y="981075"/>
            <a:ext cx="7772400" cy="4356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ПАНТОТЕНСКА КИСЕЛИНА - </a:t>
            </a:r>
            <a:r>
              <a:rPr lang="en-US" sz="2800" b="1" i="1">
                <a:latin typeface="Times New Roman" pitchFamily="18" charset="0"/>
              </a:rPr>
              <a:t>значај и улога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 улази у састав </a:t>
            </a:r>
            <a:r>
              <a:rPr lang="en-US" sz="2400" b="1">
                <a:latin typeface="Times New Roman" pitchFamily="18" charset="0"/>
              </a:rPr>
              <a:t>конзим</a:t>
            </a:r>
            <a:r>
              <a:rPr lang="sr-Latn-CS" sz="2400" b="1">
                <a:latin typeface="Times New Roman" pitchFamily="18" charset="0"/>
              </a:rPr>
              <a:t>а</a:t>
            </a:r>
            <a:r>
              <a:rPr lang="en-US" sz="2400" b="1">
                <a:latin typeface="Times New Roman" pitchFamily="18" charset="0"/>
              </a:rPr>
              <a:t> </a:t>
            </a:r>
            <a:r>
              <a:rPr lang="sr-Latn-CS" sz="2400" b="1">
                <a:latin typeface="Times New Roman" pitchFamily="18" charset="0"/>
              </a:rPr>
              <a:t>А (КоА) и ацил преносног протеина (АСР)</a:t>
            </a:r>
            <a:r>
              <a:rPr lang="en-US" sz="2400" b="1">
                <a:latin typeface="Times New Roman" pitchFamily="18" charset="0"/>
              </a:rPr>
              <a:t>.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реакције у метаболизму масти и угљених хидрата, а пре свега за синтезу масних киселина, стерола и стероидних хормона</a:t>
            </a:r>
            <a:r>
              <a:rPr lang="sr-Latn-CS" sz="2400" b="1">
                <a:latin typeface="Times New Roman" pitchFamily="18" charset="0"/>
              </a:rPr>
              <a:t> и хемоглобина</a:t>
            </a:r>
            <a:r>
              <a:rPr lang="en-US" sz="2400" b="1">
                <a:solidFill>
                  <a:srgbClr val="FFFFCC"/>
                </a:solidFill>
                <a:latin typeface="Times New Roman" pitchFamily="18" charset="0"/>
              </a:rPr>
              <a:t>.</a:t>
            </a:r>
          </a:p>
          <a:p>
            <a:pPr algn="just" eaLnBrk="0" hangingPunct="0"/>
            <a:endParaRPr lang="en-US" sz="2400" b="1">
              <a:solidFill>
                <a:srgbClr val="FFFFCC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ransition advTm="19119"/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Text Box 2"/>
          <p:cNvSpPr txBox="1">
            <a:spLocks noChangeArrowheads="1"/>
          </p:cNvSpPr>
          <p:nvPr/>
        </p:nvSpPr>
        <p:spPr bwMode="auto">
          <a:xfrm>
            <a:off x="539750" y="1484313"/>
            <a:ext cx="7772400" cy="4232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ПАНТОТЕНСКА КИСЕЛИНА - </a:t>
            </a:r>
            <a:r>
              <a:rPr lang="en-US" sz="2800" b="1" i="1">
                <a:latin typeface="Times New Roman" pitchFamily="18" charset="0"/>
              </a:rPr>
              <a:t>апсорпција и метаболизам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У намирницама се налази у везаном облику (КоА, АСР), ослобађа се дејством панкреасних ензима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Пантотенска киселина се апсорбује у </a:t>
            </a:r>
            <a:r>
              <a:rPr lang="sr-Latn-CS" sz="2400" b="1">
                <a:latin typeface="Times New Roman" pitchFamily="18" charset="0"/>
              </a:rPr>
              <a:t>танком цреву помоћу носача који је заједнички за биотин и алфа липонску киселину</a:t>
            </a:r>
          </a:p>
          <a:p>
            <a:pPr algn="just" eaLnBrk="0" hangingPunct="0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Највећи део у ткиву у облику КоА</a:t>
            </a: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Излучује се урином</a:t>
            </a:r>
            <a:r>
              <a:rPr lang="en-US" sz="2400" b="1">
                <a:solidFill>
                  <a:srgbClr val="FFFFCC"/>
                </a:solidFill>
                <a:latin typeface="Times New Roman" pitchFamily="18" charset="0"/>
              </a:rPr>
              <a:t>.</a:t>
            </a:r>
          </a:p>
        </p:txBody>
      </p:sp>
    </p:spTree>
  </p:cSld>
  <p:clrMapOvr>
    <a:masterClrMapping/>
  </p:clrMapOvr>
  <p:transition advTm="24879"/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Text Box 2"/>
          <p:cNvSpPr txBox="1">
            <a:spLocks noChangeArrowheads="1"/>
          </p:cNvSpPr>
          <p:nvPr/>
        </p:nvSpPr>
        <p:spPr bwMode="auto">
          <a:xfrm>
            <a:off x="1042988" y="457200"/>
            <a:ext cx="7772400" cy="6091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ПАНТОТЕНСКА КИСЕЛИНА - </a:t>
            </a:r>
            <a:r>
              <a:rPr lang="en-US" sz="2800" b="1" i="1">
                <a:latin typeface="Times New Roman" pitchFamily="18" charset="0"/>
              </a:rPr>
              <a:t>садржај у храни и препоручени унос</a:t>
            </a: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algn="just" eaLnBrk="0" hangingPunct="0"/>
            <a:r>
              <a:rPr lang="en-US" sz="2800" b="1">
                <a:latin typeface="Times New Roman" pitchFamily="18" charset="0"/>
              </a:rPr>
              <a:t>ГЛАВНИ ИЗВОР</a:t>
            </a:r>
          </a:p>
          <a:p>
            <a:pPr algn="just" eaLnBrk="0" hangingPunct="0"/>
            <a:endParaRPr lang="en-US" b="1">
              <a:latin typeface="Times New Roman" pitchFamily="18" charset="0"/>
            </a:endParaRPr>
          </a:p>
          <a:p>
            <a:pPr lvl="2" algn="just" eaLnBrk="0" hangingPunct="0"/>
            <a:r>
              <a:rPr lang="fr-FR" sz="2400">
                <a:cs typeface="Times New Roman" pitchFamily="18" charset="0"/>
              </a:rPr>
              <a:t>·	</a:t>
            </a:r>
            <a:r>
              <a:rPr lang="fr-FR" sz="2400" b="1" i="1"/>
              <a:t>намирнице животињског порекла</a:t>
            </a:r>
            <a:endParaRPr lang="sr-Latn-CS" sz="2400" b="1" i="1"/>
          </a:p>
          <a:p>
            <a:pPr lvl="3" algn="just" eaLnBrk="0" hangingPunct="0">
              <a:buFontTx/>
              <a:buChar char="–"/>
            </a:pPr>
            <a:r>
              <a:rPr lang="sr-Latn-CS" sz="2400" b="1"/>
              <a:t>говеђа јетра</a:t>
            </a:r>
          </a:p>
          <a:p>
            <a:pPr lvl="3" algn="just" eaLnBrk="0" hangingPunct="0">
              <a:buFontTx/>
              <a:buChar char="–"/>
            </a:pPr>
            <a:r>
              <a:rPr lang="sr-Latn-CS" sz="2400" b="1"/>
              <a:t>жуманце</a:t>
            </a:r>
          </a:p>
          <a:p>
            <a:pPr lvl="3" algn="just" eaLnBrk="0" hangingPunct="0">
              <a:buFontTx/>
              <a:buChar char="–"/>
            </a:pPr>
            <a:r>
              <a:rPr lang="sr-Latn-CS" sz="2400" b="1"/>
              <a:t>сир, млеко</a:t>
            </a:r>
            <a:endParaRPr lang="fr-FR" sz="2400" b="1"/>
          </a:p>
          <a:p>
            <a:pPr algn="just" eaLnBrk="0" hangingPunct="0"/>
            <a:endParaRPr lang="en-US" sz="2400" b="1"/>
          </a:p>
          <a:p>
            <a:pPr lvl="2" algn="just" eaLnBrk="0" hangingPunct="0"/>
            <a:r>
              <a:rPr lang="fr-FR" sz="2400">
                <a:cs typeface="Times New Roman" pitchFamily="18" charset="0"/>
              </a:rPr>
              <a:t>·	</a:t>
            </a:r>
            <a:r>
              <a:rPr lang="fr-FR" sz="2400" b="1" i="1"/>
              <a:t>намирнице биљног порекла</a:t>
            </a:r>
          </a:p>
          <a:p>
            <a:pPr lvl="3" algn="just" eaLnBrk="0" hangingPunct="0"/>
            <a:r>
              <a:rPr lang="sr-Latn-CS" sz="2400">
                <a:cs typeface="Times New Roman" pitchFamily="18" charset="0"/>
              </a:rPr>
              <a:t>-</a:t>
            </a:r>
            <a:r>
              <a:rPr lang="fr-FR" sz="2400" b="1"/>
              <a:t>интегралне житарице</a:t>
            </a:r>
            <a:r>
              <a:rPr lang="sr-Latn-CS" sz="2400" b="1"/>
              <a:t>, хлеб</a:t>
            </a:r>
            <a:endParaRPr lang="fr-FR" sz="2400" b="1"/>
          </a:p>
          <a:p>
            <a:pPr lvl="3" eaLnBrk="0" hangingPunct="0"/>
            <a:r>
              <a:rPr lang="sr-Latn-CS" sz="2400">
                <a:cs typeface="Times New Roman" pitchFamily="18" charset="0"/>
              </a:rPr>
              <a:t>-</a:t>
            </a:r>
            <a:r>
              <a:rPr lang="sr-Latn-CS" sz="2400" b="1"/>
              <a:t>броколи</a:t>
            </a:r>
          </a:p>
          <a:p>
            <a:pPr lvl="3" eaLnBrk="0" hangingPunct="0"/>
            <a:endParaRPr lang="fr-FR" sz="2400" b="1"/>
          </a:p>
          <a:p>
            <a:pPr lvl="3" eaLnBrk="0" hangingPunct="0"/>
            <a:r>
              <a:rPr lang="sr-Latn-CS" sz="2400">
                <a:cs typeface="Times New Roman" pitchFamily="18" charset="0"/>
              </a:rPr>
              <a:t>-</a:t>
            </a:r>
            <a:r>
              <a:rPr lang="sr-Latn-CS" sz="2400" b="1"/>
              <a:t>пивски </a:t>
            </a:r>
            <a:r>
              <a:rPr lang="fr-FR" sz="2400" b="1"/>
              <a:t>квасац</a:t>
            </a:r>
            <a:r>
              <a:rPr lang="sr-Latn-CS" sz="2400" b="1"/>
              <a:t> </a:t>
            </a:r>
          </a:p>
          <a:p>
            <a:pPr lvl="3" eaLnBrk="0" hangingPunct="0"/>
            <a:r>
              <a:rPr lang="sr-Latn-CS" sz="2400" b="1"/>
              <a:t>-печурке</a:t>
            </a:r>
            <a:endParaRPr lang="en-US" sz="2400" b="1"/>
          </a:p>
        </p:txBody>
      </p:sp>
    </p:spTree>
  </p:cSld>
  <p:clrMapOvr>
    <a:masterClrMapping/>
  </p:clrMapOvr>
  <p:transition advTm="2698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228600" y="457200"/>
            <a:ext cx="8686800" cy="6180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</a:t>
            </a:r>
            <a:r>
              <a:rPr lang="fr-FR" sz="3200" b="1">
                <a:latin typeface="Times New Roman" pitchFamily="18" charset="0"/>
              </a:rPr>
              <a:t>А</a:t>
            </a:r>
            <a:r>
              <a:rPr lang="fr-FR" sz="2800" b="1">
                <a:latin typeface="Times New Roman" pitchFamily="18" charset="0"/>
              </a:rPr>
              <a:t> - </a:t>
            </a:r>
            <a:r>
              <a:rPr lang="fr-FR" sz="2800" b="1" i="1">
                <a:latin typeface="Times New Roman" pitchFamily="18" charset="0"/>
              </a:rPr>
              <a:t>апсорпција и метаболизам</a:t>
            </a:r>
            <a:r>
              <a:rPr lang="sr-Latn-CS" sz="2800" b="1" i="1">
                <a:latin typeface="Times New Roman" pitchFamily="18" charset="0"/>
              </a:rPr>
              <a:t>, залихе и постојаност</a:t>
            </a:r>
            <a:endParaRPr lang="fr-FR" sz="1600" b="1">
              <a:latin typeface="Times New Roman" pitchFamily="18" charset="0"/>
            </a:endParaRPr>
          </a:p>
          <a:p>
            <a:pPr algn="just" eaLnBrk="0" hangingPunct="0"/>
            <a:endParaRPr lang="fr-FR" sz="28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Када је унос масти одговарајући апсорбује се око 80% овог витамина у саставу хиломикрона </a:t>
            </a:r>
            <a:r>
              <a:rPr lang="sr-Latn-CS" sz="2400" b="1">
                <a:latin typeface="Times New Roman" pitchFamily="18" charset="0"/>
              </a:rPr>
              <a:t>доспевају </a:t>
            </a:r>
            <a:r>
              <a:rPr lang="fr-FR" sz="2400" b="1">
                <a:latin typeface="Times New Roman" pitchFamily="18" charset="0"/>
              </a:rPr>
              <a:t>до јетре где се складишти. </a:t>
            </a:r>
          </a:p>
          <a:p>
            <a:pPr algn="just" eaLnBrk="0" hangingPunct="0">
              <a:buFontTx/>
              <a:buChar char="•"/>
            </a:pPr>
            <a:endParaRPr lang="fr-FR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fr-FR" sz="2400" b="1">
                <a:latin typeface="Times New Roman" pitchFamily="18" charset="0"/>
              </a:rPr>
              <a:t>Залихе у физиолошким условима </a:t>
            </a:r>
            <a:r>
              <a:rPr lang="sr-Latn-CS" sz="2400" b="1">
                <a:latin typeface="Times New Roman" pitchFamily="18" charset="0"/>
              </a:rPr>
              <a:t>трају</a:t>
            </a:r>
            <a:r>
              <a:rPr lang="fr-FR" sz="2400" b="1">
                <a:latin typeface="Times New Roman" pitchFamily="18" charset="0"/>
              </a:rPr>
              <a:t> 6 месеци до 1 године.</a:t>
            </a: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endParaRPr lang="sr-Latn-C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Витамин А и каротени су термостабилни и отпорни при уобичајеној обради.</a:t>
            </a:r>
          </a:p>
          <a:p>
            <a:pPr algn="just" eaLnBrk="0" hangingPunct="0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 eaLnBrk="0" hangingPunct="0"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Разара их дуже излагање сунчевој светлости и чување на ваздуху!</a:t>
            </a:r>
          </a:p>
          <a:p>
            <a:pPr algn="just" eaLnBrk="0" hangingPunct="0">
              <a:buFontTx/>
              <a:buChar char="•"/>
            </a:pPr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7409"/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Text Box 2"/>
          <p:cNvSpPr txBox="1">
            <a:spLocks noChangeArrowheads="1"/>
          </p:cNvSpPr>
          <p:nvPr/>
        </p:nvSpPr>
        <p:spPr bwMode="auto">
          <a:xfrm>
            <a:off x="762000" y="2025650"/>
            <a:ext cx="7772400" cy="2165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2800" b="1">
                <a:latin typeface="Times New Roman" pitchFamily="18" charset="0"/>
              </a:rPr>
              <a:t>ПАНТОТЕНСКА КИСЕЛИНА</a:t>
            </a:r>
            <a:endParaRPr lang="sr-Latn-CS" sz="2800" b="1">
              <a:latin typeface="Times New Roman" pitchFamily="18" charset="0"/>
            </a:endParaRPr>
          </a:p>
          <a:p>
            <a:pPr eaLnBrk="0" hangingPunct="0"/>
            <a:endParaRPr lang="en-US" sz="2400" b="1">
              <a:latin typeface="Times New Roman" pitchFamily="18" charset="0"/>
            </a:endParaRPr>
          </a:p>
          <a:p>
            <a:pPr algn="just" eaLnBrk="0" hangingPunct="0"/>
            <a:r>
              <a:rPr lang="sr-Latn-CS" sz="2800" b="1">
                <a:latin typeface="Times New Roman" pitchFamily="18" charset="0"/>
              </a:rPr>
              <a:t>Адекватни дневни унос</a:t>
            </a:r>
            <a:endParaRPr lang="en-US" sz="2800" b="1">
              <a:latin typeface="Times New Roman" pitchFamily="18" charset="0"/>
            </a:endParaRPr>
          </a:p>
          <a:p>
            <a:pPr algn="just" eaLnBrk="0" hangingPunct="0"/>
            <a:endParaRPr lang="en-US" sz="2800" b="1">
              <a:latin typeface="Times New Roman" pitchFamily="18" charset="0"/>
            </a:endParaRPr>
          </a:p>
          <a:p>
            <a:pPr lvl="2" algn="just" eaLnBrk="0" hangingPunct="0"/>
            <a:r>
              <a:rPr lang="pl-P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pl-PL" sz="2800" b="1">
                <a:latin typeface="Times New Roman" pitchFamily="18" charset="0"/>
              </a:rPr>
              <a:t>5 </a:t>
            </a:r>
            <a:r>
              <a:rPr lang="en-US" sz="2800" b="1">
                <a:latin typeface="Times New Roman" pitchFamily="18" charset="0"/>
              </a:rPr>
              <a:t>mg</a:t>
            </a:r>
            <a:r>
              <a:rPr lang="pl-PL" sz="2800" b="1">
                <a:latin typeface="Times New Roman" pitchFamily="18" charset="0"/>
              </a:rPr>
              <a:t> одрасли</a:t>
            </a:r>
            <a:endParaRPr lang="en-US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389"/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7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685800"/>
            <a:ext cx="8305800" cy="5440363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sr-Latn-CS" sz="2400" b="1"/>
              <a:t>Дефицит - ретко</a:t>
            </a:r>
          </a:p>
          <a:p>
            <a:pPr>
              <a:lnSpc>
                <a:spcPct val="80000"/>
              </a:lnSpc>
              <a:buFontTx/>
              <a:buNone/>
            </a:pPr>
            <a:endParaRPr lang="sr-Latn-CS" sz="2400" b="1"/>
          </a:p>
          <a:p>
            <a:pPr>
              <a:lnSpc>
                <a:spcPct val="80000"/>
              </a:lnSpc>
            </a:pPr>
            <a:r>
              <a:rPr lang="sr-Latn-CS" sz="2400" b="1"/>
              <a:t>У ратним условима јављао се дефицит уз друге витамине В комлекса</a:t>
            </a:r>
          </a:p>
          <a:p>
            <a:pPr>
              <a:lnSpc>
                <a:spcPct val="80000"/>
              </a:lnSpc>
              <a:buFontTx/>
              <a:buNone/>
            </a:pPr>
            <a:endParaRPr lang="sr-Latn-CS" sz="2400" b="1"/>
          </a:p>
          <a:p>
            <a:pPr>
              <a:lnSpc>
                <a:spcPct val="80000"/>
              </a:lnSpc>
            </a:pPr>
            <a:r>
              <a:rPr lang="sr-Latn-CS" sz="2400" b="1"/>
              <a:t>Синдром жарења стопала</a:t>
            </a:r>
          </a:p>
          <a:p>
            <a:pPr>
              <a:lnSpc>
                <a:spcPct val="80000"/>
              </a:lnSpc>
              <a:buFontTx/>
              <a:buNone/>
            </a:pPr>
            <a:endParaRPr lang="sr-Latn-CS" sz="2400" b="1"/>
          </a:p>
          <a:p>
            <a:pPr>
              <a:lnSpc>
                <a:spcPct val="80000"/>
              </a:lnSpc>
            </a:pPr>
            <a:r>
              <a:rPr lang="sr-Latn-CS" sz="2400" b="1"/>
              <a:t>Парестезије у длановима и табанима, раздражљивост, депресија, главобоља, умор, несаница,повећана осетљивост на инсулин, ГИТ тегобе</a:t>
            </a:r>
          </a:p>
          <a:p>
            <a:pPr>
              <a:lnSpc>
                <a:spcPct val="80000"/>
              </a:lnSpc>
              <a:buFontTx/>
              <a:buNone/>
            </a:pPr>
            <a:endParaRPr lang="sr-Latn-CS" sz="2400" b="1"/>
          </a:p>
          <a:p>
            <a:pPr>
              <a:lnSpc>
                <a:spcPct val="80000"/>
              </a:lnSpc>
            </a:pPr>
            <a:r>
              <a:rPr lang="sr-Latn-CS" sz="2400" b="1"/>
              <a:t>Код примене антиепилептика валпроата</a:t>
            </a:r>
          </a:p>
          <a:p>
            <a:pPr>
              <a:lnSpc>
                <a:spcPct val="80000"/>
              </a:lnSpc>
            </a:pPr>
            <a:endParaRPr lang="sr-Latn-CS" sz="2400" b="1"/>
          </a:p>
          <a:p>
            <a:pPr>
              <a:lnSpc>
                <a:spcPct val="80000"/>
              </a:lnSpc>
            </a:pPr>
            <a:r>
              <a:rPr lang="sr-Latn-CS" sz="2400" b="1"/>
              <a:t>Препарати за локалну примену убрзавају епителизацију код опекотина и екцема</a:t>
            </a:r>
            <a:endParaRPr lang="en-US" sz="2400" b="1"/>
          </a:p>
        </p:txBody>
      </p:sp>
    </p:spTree>
  </p:cSld>
  <p:clrMapOvr>
    <a:masterClrMapping/>
  </p:clrMapOvr>
  <p:transition advTm="46152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228600" y="228600"/>
            <a:ext cx="8223250" cy="6546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fr-FR" sz="2800" b="1">
                <a:latin typeface="Times New Roman" pitchFamily="18" charset="0"/>
              </a:rPr>
              <a:t>ВИТАМИН </a:t>
            </a:r>
            <a:r>
              <a:rPr lang="fr-FR" sz="3200" b="1">
                <a:latin typeface="Times New Roman" pitchFamily="18" charset="0"/>
              </a:rPr>
              <a:t>А</a:t>
            </a:r>
            <a:r>
              <a:rPr lang="fr-FR" sz="2800" b="1">
                <a:latin typeface="Times New Roman" pitchFamily="18" charset="0"/>
              </a:rPr>
              <a:t> -</a:t>
            </a:r>
            <a:r>
              <a:rPr lang="fr-FR" sz="2800" b="1" i="1">
                <a:latin typeface="Times New Roman" pitchFamily="18" charset="0"/>
              </a:rPr>
              <a:t> садржај у храни и препоручени унос</a:t>
            </a:r>
          </a:p>
          <a:p>
            <a:pPr algn="just" eaLnBrk="0" hangingPunct="0"/>
            <a:endParaRPr lang="fr-FR" sz="2000" b="1">
              <a:latin typeface="Times New Roman" pitchFamily="18" charset="0"/>
            </a:endParaRPr>
          </a:p>
          <a:p>
            <a:pPr algn="just" eaLnBrk="0" hangingPunct="0"/>
            <a:r>
              <a:rPr lang="fr-FR" sz="2800" b="1">
                <a:latin typeface="Times New Roman" pitchFamily="18" charset="0"/>
              </a:rPr>
              <a:t>ГЛАВНИ ИЗВОРИ</a:t>
            </a:r>
          </a:p>
          <a:p>
            <a:pPr algn="just" eaLnBrk="0" hangingPunct="0"/>
            <a:endParaRPr lang="fr-FR" sz="12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en-US" sz="2400" b="1" i="1">
                <a:latin typeface="Times New Roman" pitchFamily="18" charset="0"/>
              </a:rPr>
              <a:t>намирнице животињског порекла</a:t>
            </a:r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млеко и млечни производи (</a:t>
            </a:r>
            <a:r>
              <a:rPr lang="en-US" sz="2400" b="1" i="1">
                <a:latin typeface="Times New Roman" pitchFamily="18" charset="0"/>
              </a:rPr>
              <a:t>бутер, сир</a:t>
            </a:r>
            <a:r>
              <a:rPr lang="en-US" sz="2400" b="1">
                <a:latin typeface="Times New Roman" pitchFamily="18" charset="0"/>
              </a:rPr>
              <a:t>)</a:t>
            </a: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јаја (</a:t>
            </a:r>
            <a:r>
              <a:rPr lang="en-US" sz="2400" b="1" i="1">
                <a:latin typeface="Times New Roman" pitchFamily="18" charset="0"/>
              </a:rPr>
              <a:t>жуманце</a:t>
            </a:r>
            <a:r>
              <a:rPr lang="en-US" sz="2400" b="1">
                <a:latin typeface="Times New Roman" pitchFamily="18" charset="0"/>
              </a:rPr>
              <a:t>)</a:t>
            </a: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масне рибе и рибље уље</a:t>
            </a:r>
          </a:p>
          <a:p>
            <a:pPr algn="just" eaLnBrk="0" hangingPunct="0"/>
            <a:endParaRPr lang="en-US" sz="2400" b="1">
              <a:latin typeface="Times New Roman" pitchFamily="18" charset="0"/>
            </a:endParaRPr>
          </a:p>
          <a:p>
            <a:pPr lvl="1" algn="just" eaLnBrk="0" hangingPunct="0">
              <a:buFontTx/>
              <a:buChar char="•"/>
            </a:pPr>
            <a:r>
              <a:rPr lang="en-US" sz="2400" b="1" i="1">
                <a:latin typeface="Times New Roman" pitchFamily="18" charset="0"/>
              </a:rPr>
              <a:t>намирнице биљног порекла</a:t>
            </a:r>
            <a:endParaRPr lang="en-US" sz="2400" b="1">
              <a:latin typeface="Times New Roman" pitchFamily="18" charset="0"/>
            </a:endParaRPr>
          </a:p>
          <a:p>
            <a:pPr lvl="2" algn="just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зелени делови лиснатог поврћа (</a:t>
            </a:r>
            <a:r>
              <a:rPr lang="en-US" sz="2400" b="1" i="1">
                <a:latin typeface="Times New Roman" pitchFamily="18" charset="0"/>
              </a:rPr>
              <a:t>спанаћ, зеље, салата</a:t>
            </a:r>
            <a:r>
              <a:rPr lang="en-US" sz="2400" b="1">
                <a:latin typeface="Times New Roman" pitchFamily="18" charset="0"/>
              </a:rPr>
              <a:t>)</a:t>
            </a: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коренасто поврће (шаргарепа)</a:t>
            </a:r>
          </a:p>
          <a:p>
            <a:pPr lvl="2" eaLnBrk="0" hangingPunct="0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жуто воће (</a:t>
            </a:r>
            <a:r>
              <a:rPr lang="en-US" sz="2400" b="1" i="1">
                <a:latin typeface="Times New Roman" pitchFamily="18" charset="0"/>
              </a:rPr>
              <a:t>кајсија, бресква</a:t>
            </a:r>
            <a:r>
              <a:rPr lang="sr-Latn-CS" sz="2400" b="1" i="1">
                <a:latin typeface="Times New Roman" pitchFamily="18" charset="0"/>
              </a:rPr>
              <a:t>, диња</a:t>
            </a:r>
            <a:r>
              <a:rPr lang="en-US" sz="2400" b="1">
                <a:latin typeface="Times New Roman" pitchFamily="18" charset="0"/>
              </a:rPr>
              <a:t>)</a:t>
            </a:r>
            <a:endParaRPr lang="sr-Latn-CS" sz="2400" b="1">
              <a:latin typeface="Times New Roman" pitchFamily="18" charset="0"/>
            </a:endParaRPr>
          </a:p>
          <a:p>
            <a:pPr lvl="2" eaLnBrk="0" hangingPunct="0"/>
            <a:endParaRPr lang="sr-Latn-CS" sz="2400" b="1">
              <a:latin typeface="Times New Roman" pitchFamily="18" charset="0"/>
            </a:endParaRPr>
          </a:p>
          <a:p>
            <a:pPr lvl="2" eaLnBrk="0" hangingPunct="0"/>
            <a:r>
              <a:rPr lang="fr-FR" sz="2000" b="1">
                <a:latin typeface="Times New Roman" pitchFamily="18" charset="0"/>
              </a:rPr>
              <a:t>У храни се углавном налази као ретинил естар или провитамин карот</a:t>
            </a:r>
            <a:r>
              <a:rPr lang="sr-Latn-CS" sz="2000" b="1">
                <a:latin typeface="Times New Roman" pitchFamily="18" charset="0"/>
              </a:rPr>
              <a:t>е</a:t>
            </a:r>
            <a:r>
              <a:rPr lang="fr-FR" sz="2000" b="1">
                <a:latin typeface="Times New Roman" pitchFamily="18" charset="0"/>
              </a:rPr>
              <a:t>н (</a:t>
            </a:r>
            <a:r>
              <a:rPr lang="fr-FR" sz="2000" b="1" i="1">
                <a:latin typeface="Times New Roman" pitchFamily="18" charset="0"/>
              </a:rPr>
              <a:t>пре свега β-карот</a:t>
            </a:r>
            <a:r>
              <a:rPr lang="sr-Latn-CS" sz="2000" b="1" i="1">
                <a:latin typeface="Times New Roman" pitchFamily="18" charset="0"/>
              </a:rPr>
              <a:t>е</a:t>
            </a:r>
            <a:r>
              <a:rPr lang="fr-FR" sz="2000" b="1" i="1">
                <a:latin typeface="Times New Roman" pitchFamily="18" charset="0"/>
              </a:rPr>
              <a:t>н</a:t>
            </a:r>
            <a:r>
              <a:rPr lang="fr-FR" sz="2000" b="1">
                <a:latin typeface="Times New Roman" pitchFamily="18" charset="0"/>
              </a:rPr>
              <a:t>).</a:t>
            </a:r>
            <a:endParaRPr lang="en-US" sz="20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9014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10709</TotalTime>
  <Words>2775</Words>
  <Application>Microsoft PowerPoint</Application>
  <PresentationFormat>On-screen Show (4:3)</PresentationFormat>
  <Paragraphs>722</Paragraphs>
  <Slides>81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81</vt:i4>
      </vt:variant>
    </vt:vector>
  </HeadingPairs>
  <TitlesOfParts>
    <vt:vector size="82" baseType="lpstr">
      <vt:lpstr>Default Design</vt:lpstr>
      <vt:lpstr>Народно здравље 12. недеља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  <vt:lpstr>Slide 52</vt:lpstr>
      <vt:lpstr>Slide 53</vt:lpstr>
      <vt:lpstr>Slide 54</vt:lpstr>
      <vt:lpstr>Slide 55</vt:lpstr>
      <vt:lpstr>Slide 56</vt:lpstr>
      <vt:lpstr>Slide 57</vt:lpstr>
      <vt:lpstr>Slide 58</vt:lpstr>
      <vt:lpstr>Slide 59</vt:lpstr>
      <vt:lpstr>Slide 60</vt:lpstr>
      <vt:lpstr>Slide 61</vt:lpstr>
      <vt:lpstr>Slide 62</vt:lpstr>
      <vt:lpstr>Slide 63</vt:lpstr>
      <vt:lpstr>Slide 64</vt:lpstr>
      <vt:lpstr>Slide 65</vt:lpstr>
      <vt:lpstr>Slide 66</vt:lpstr>
      <vt:lpstr>Slide 67</vt:lpstr>
      <vt:lpstr>Slide 68</vt:lpstr>
      <vt:lpstr>Slide 69</vt:lpstr>
      <vt:lpstr>Slide 70</vt:lpstr>
      <vt:lpstr>Slide 71</vt:lpstr>
      <vt:lpstr>Slide 72</vt:lpstr>
      <vt:lpstr>Slide 73</vt:lpstr>
      <vt:lpstr>Slide 74</vt:lpstr>
      <vt:lpstr>Slide 75</vt:lpstr>
      <vt:lpstr>Биотин -дефицит</vt:lpstr>
      <vt:lpstr>Slide 77</vt:lpstr>
      <vt:lpstr>Slide 78</vt:lpstr>
      <vt:lpstr>Slide 79</vt:lpstr>
      <vt:lpstr>Slide 80</vt:lpstr>
      <vt:lpstr>Slide 81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Jelena</dc:creator>
  <cp:lastModifiedBy>Corporate Edition</cp:lastModifiedBy>
  <cp:revision>61</cp:revision>
  <cp:lastPrinted>1601-01-01T00:00:00Z</cp:lastPrinted>
  <dcterms:created xsi:type="dcterms:W3CDTF">2020-08-11T12:17:10Z</dcterms:created>
  <dcterms:modified xsi:type="dcterms:W3CDTF">2020-09-30T09:18:24Z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